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8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9.xml" ContentType="application/vnd.openxmlformats-officedocument.theme+xml"/>
  <Override PartName="/ppt/slideLayouts/slideLayout25.xml" ContentType="application/vnd.openxmlformats-officedocument.presentationml.slideLayout+xml"/>
  <Override PartName="/ppt/theme/theme10.xml" ContentType="application/vnd.openxmlformats-officedocument.theme+xml"/>
  <Override PartName="/ppt/slideLayouts/slideLayout26.xml" ContentType="application/vnd.openxmlformats-officedocument.presentationml.slideLayout+xml"/>
  <Override PartName="/ppt/theme/theme11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2.xml" ContentType="application/vnd.openxmlformats-officedocument.theme+xml"/>
  <Override PartName="/ppt/slideLayouts/slideLayout32.xml" ContentType="application/vnd.openxmlformats-officedocument.presentationml.slideLayout+xml"/>
  <Override PartName="/ppt/theme/theme13.xml" ContentType="application/vnd.openxmlformats-officedocument.theme+xml"/>
  <Override PartName="/ppt/slideLayouts/slideLayout33.xml" ContentType="application/vnd.openxmlformats-officedocument.presentationml.slideLayout+xml"/>
  <Override PartName="/ppt/theme/theme1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15.xml" ContentType="application/vnd.openxmlformats-officedocument.theme+xml"/>
  <Override PartName="/ppt/slideLayouts/slideLayout36.xml" ContentType="application/vnd.openxmlformats-officedocument.presentationml.slideLayout+xml"/>
  <Override PartName="/ppt/theme/theme16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7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8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9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0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95" r:id="rId1"/>
    <p:sldMasterId id="2147483691" r:id="rId2"/>
    <p:sldMasterId id="2147483693" r:id="rId3"/>
    <p:sldMasterId id="2147483697" r:id="rId4"/>
    <p:sldMasterId id="2147483703" r:id="rId5"/>
    <p:sldMasterId id="2147483705" r:id="rId6"/>
    <p:sldMasterId id="2147483707" r:id="rId7"/>
    <p:sldMasterId id="2147483709" r:id="rId8"/>
    <p:sldMasterId id="2147483715" r:id="rId9"/>
    <p:sldMasterId id="2147483717" r:id="rId10"/>
    <p:sldMasterId id="2147483719" r:id="rId11"/>
    <p:sldMasterId id="2147483721" r:id="rId12"/>
    <p:sldMasterId id="2147483727" r:id="rId13"/>
    <p:sldMasterId id="2147483729" r:id="rId14"/>
    <p:sldMasterId id="2147483731" r:id="rId15"/>
    <p:sldMasterId id="2147483742" r:id="rId16"/>
    <p:sldMasterId id="2147483744" r:id="rId17"/>
    <p:sldMasterId id="2147483746" r:id="rId18"/>
    <p:sldMasterId id="2147483758" r:id="rId19"/>
    <p:sldMasterId id="2147483770" r:id="rId20"/>
    <p:sldMasterId id="2147483782" r:id="rId21"/>
  </p:sldMasterIdLst>
  <p:notesMasterIdLst>
    <p:notesMasterId r:id="rId64"/>
  </p:notesMasterIdLst>
  <p:sldIdLst>
    <p:sldId id="256" r:id="rId22"/>
    <p:sldId id="446" r:id="rId23"/>
    <p:sldId id="259" r:id="rId24"/>
    <p:sldId id="260" r:id="rId25"/>
    <p:sldId id="261" r:id="rId26"/>
    <p:sldId id="262" r:id="rId27"/>
    <p:sldId id="433" r:id="rId28"/>
    <p:sldId id="384" r:id="rId29"/>
    <p:sldId id="434" r:id="rId30"/>
    <p:sldId id="348" r:id="rId31"/>
    <p:sldId id="462" r:id="rId32"/>
    <p:sldId id="463" r:id="rId33"/>
    <p:sldId id="464" r:id="rId34"/>
    <p:sldId id="465" r:id="rId35"/>
    <p:sldId id="266" r:id="rId36"/>
    <p:sldId id="314" r:id="rId37"/>
    <p:sldId id="423" r:id="rId38"/>
    <p:sldId id="424" r:id="rId39"/>
    <p:sldId id="425" r:id="rId40"/>
    <p:sldId id="426" r:id="rId41"/>
    <p:sldId id="443" r:id="rId42"/>
    <p:sldId id="427" r:id="rId43"/>
    <p:sldId id="440" r:id="rId44"/>
    <p:sldId id="459" r:id="rId45"/>
    <p:sldId id="466" r:id="rId46"/>
    <p:sldId id="467" r:id="rId47"/>
    <p:sldId id="468" r:id="rId48"/>
    <p:sldId id="469" r:id="rId49"/>
    <p:sldId id="470" r:id="rId50"/>
    <p:sldId id="471" r:id="rId51"/>
    <p:sldId id="472" r:id="rId52"/>
    <p:sldId id="473" r:id="rId53"/>
    <p:sldId id="474" r:id="rId54"/>
    <p:sldId id="476" r:id="rId55"/>
    <p:sldId id="311" r:id="rId56"/>
    <p:sldId id="312" r:id="rId57"/>
    <p:sldId id="379" r:id="rId58"/>
    <p:sldId id="458" r:id="rId59"/>
    <p:sldId id="477" r:id="rId60"/>
    <p:sldId id="478" r:id="rId61"/>
    <p:sldId id="442" r:id="rId62"/>
    <p:sldId id="461" r:id="rId6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  <a:srgbClr val="B5DA90"/>
    <a:srgbClr val="6E56A0"/>
    <a:srgbClr val="5E07B5"/>
    <a:srgbClr val="6600CC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00" autoAdjust="0"/>
    <p:restoredTop sz="94655" autoAdjust="0"/>
  </p:normalViewPr>
  <p:slideViewPr>
    <p:cSldViewPr snapToGrid="0" showGuides="1">
      <p:cViewPr varScale="1">
        <p:scale>
          <a:sx n="74" d="100"/>
          <a:sy n="74" d="100"/>
        </p:scale>
        <p:origin x="9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slide" Target="slides/slide34.xml"/><Relationship Id="rId63" Type="http://schemas.openxmlformats.org/officeDocument/2006/relationships/slide" Target="slides/slide42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slide" Target="slides/slide32.xml"/><Relationship Id="rId58" Type="http://schemas.openxmlformats.org/officeDocument/2006/relationships/slide" Target="slides/slide37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slide" Target="slides/slide36.xml"/><Relationship Id="rId61" Type="http://schemas.openxmlformats.org/officeDocument/2006/relationships/slide" Target="slides/slide4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60" Type="http://schemas.openxmlformats.org/officeDocument/2006/relationships/slide" Target="slides/slide39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56" Type="http://schemas.openxmlformats.org/officeDocument/2006/relationships/slide" Target="slides/slide35.xml"/><Relationship Id="rId64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59" Type="http://schemas.openxmlformats.org/officeDocument/2006/relationships/slide" Target="slides/slide38.xml"/><Relationship Id="rId67" Type="http://schemas.openxmlformats.org/officeDocument/2006/relationships/theme" Target="theme/theme1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62" Type="http://schemas.openxmlformats.org/officeDocument/2006/relationships/slide" Target="slides/slide4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135" y="0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D4AB0-F093-4C09-A3D9-B841F10EAD7B}" type="datetimeFigureOut">
              <a:rPr lang="es-MX" smtClean="0"/>
              <a:t>27/07/2020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3062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848" y="4473576"/>
            <a:ext cx="560832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2" y="8829676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135" y="8829676"/>
            <a:ext cx="303864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B9179-E343-49E7-8449-9A6104C3757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21246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801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8" y="274638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7620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92052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800" smtClean="0">
                <a:latin typeface="+mj-lt"/>
              </a:defRPr>
            </a:lvl1pPr>
            <a:lvl2pPr>
              <a:defRPr lang="es-ES" sz="1800" smtClean="0">
                <a:latin typeface="+mn-lt"/>
              </a:defRPr>
            </a:lvl2pPr>
            <a:lvl3pPr>
              <a:defRPr lang="es-ES" sz="1800" smtClean="0">
                <a:latin typeface="+mn-lt"/>
              </a:defRPr>
            </a:lvl3pPr>
            <a:lvl4pPr>
              <a:defRPr lang="es-ES" sz="1800" smtClean="0">
                <a:latin typeface="+mn-lt"/>
              </a:defRPr>
            </a:lvl4pPr>
            <a:lvl5pPr>
              <a:defRPr lang="es-MX" sz="180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28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1"/>
            <a:ext cx="8352606" cy="169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71450" indent="0">
              <a:buNone/>
              <a:defRPr lang="es-ES" sz="1800" smtClean="0">
                <a:latin typeface="+mn-lt"/>
              </a:defRPr>
            </a:lvl2pPr>
            <a:lvl3pPr marL="685800" indent="0">
              <a:buNone/>
              <a:defRPr lang="es-ES" sz="1800" smtClean="0">
                <a:latin typeface="+mn-lt"/>
              </a:defRPr>
            </a:lvl3pPr>
            <a:lvl4pPr marL="1143000" indent="0">
              <a:buNone/>
              <a:defRPr lang="es-ES" sz="1800" smtClean="0">
                <a:latin typeface="+mn-lt"/>
              </a:defRPr>
            </a:lvl4pPr>
            <a:lvl5pPr marL="1600200" indent="0">
              <a:buNone/>
              <a:defRPr lang="es-MX" sz="180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51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44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53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725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530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98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08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48734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832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7905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0639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880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685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573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071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255829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663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39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594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4" y="0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29297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2" y="0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35216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3788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256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0" y="0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24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762000" eaLnBrk="0" fontAlgn="base" hangingPunct="0">
              <a:spcAft>
                <a:spcPct val="0"/>
              </a:spcAft>
            </a:pPr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920526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800" smtClean="0">
                <a:latin typeface="+mj-lt"/>
              </a:defRPr>
            </a:lvl1pPr>
            <a:lvl2pPr>
              <a:defRPr lang="es-ES" sz="1800" smtClean="0">
                <a:latin typeface="+mn-lt"/>
              </a:defRPr>
            </a:lvl2pPr>
            <a:lvl3pPr>
              <a:defRPr lang="es-ES" sz="1800" smtClean="0">
                <a:latin typeface="+mn-lt"/>
              </a:defRPr>
            </a:lvl3pPr>
            <a:lvl4pPr>
              <a:defRPr lang="es-ES" sz="1800" smtClean="0">
                <a:latin typeface="+mn-lt"/>
              </a:defRPr>
            </a:lvl4pPr>
            <a:lvl5pPr>
              <a:defRPr lang="es-MX" sz="180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28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1"/>
            <a:ext cx="8352606" cy="169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8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71450" indent="0">
              <a:buNone/>
              <a:defRPr lang="es-ES" sz="1800" smtClean="0">
                <a:latin typeface="+mn-lt"/>
              </a:defRPr>
            </a:lvl2pPr>
            <a:lvl3pPr marL="685800" indent="0">
              <a:buNone/>
              <a:defRPr lang="es-ES" sz="1800" smtClean="0">
                <a:latin typeface="+mn-lt"/>
              </a:defRPr>
            </a:lvl3pPr>
            <a:lvl4pPr marL="1143000" indent="0">
              <a:buNone/>
              <a:defRPr lang="es-ES" sz="1800" smtClean="0">
                <a:latin typeface="+mn-lt"/>
              </a:defRPr>
            </a:lvl4pPr>
            <a:lvl5pPr marL="1600200" indent="0">
              <a:buNone/>
              <a:defRPr lang="es-MX" sz="180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014845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3148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8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69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1809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3655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196502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E1C4E-8664-449A-AB0B-C3DE46FADE8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27/07/2020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7C680-8E06-4DD0-96D9-2FF76E72A6B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99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E1C4E-8664-449A-AB0B-C3DE46FADE8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27/07/2020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7C680-8E06-4DD0-96D9-2FF76E72A6B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6001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942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0226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1493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6738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640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795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120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71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753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7224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487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4356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09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6542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978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3271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9008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4654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373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210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16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37019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0057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507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661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8569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2566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876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0517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5807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4866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1162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7573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835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7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2419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9474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36987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6805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81558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32720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01084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3304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24130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2532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2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45201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9197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8695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59607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A61347C2-D8E6-4A91-A6CC-869AC475296F}" type="datetimeFigureOut">
              <a:rPr lang="es-MX" smtClean="0">
                <a:solidFill>
                  <a:prstClr val="black"/>
                </a:solidFill>
              </a:rPr>
              <a:pPr defTabSz="914400"/>
              <a:t>27/07/2020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CF5E58AE-96D2-45FC-96FE-2B21174429C3}" type="slidenum">
              <a:rPr lang="es-MX" smtClean="0">
                <a:solidFill>
                  <a:prstClr val="black"/>
                </a:solidFill>
              </a:rPr>
              <a:pPr defTabSz="914400"/>
              <a:t>‹Nº›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582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6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52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31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30.xml"/><Relationship Id="rId9" Type="http://schemas.openxmlformats.org/officeDocument/2006/relationships/image" Target="../media/image5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2.jpeg"/><Relationship Id="rId5" Type="http://schemas.openxmlformats.org/officeDocument/2006/relationships/image" Target="../media/image1.jpg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14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8.pn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14.jpeg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8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heme" Target="../theme/theme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14.jpeg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8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14.jpe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8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0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jpeg"/><Relationship Id="rId5" Type="http://schemas.openxmlformats.org/officeDocument/2006/relationships/image" Target="../media/image1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 userDrawn="1"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6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5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94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0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448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0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0" y="0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693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 userDrawn="1"/>
        </p:nvSpPr>
        <p:spPr>
          <a:xfrm>
            <a:off x="-1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1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 userDrawn="1"/>
        </p:nvSpPr>
        <p:spPr>
          <a:xfrm>
            <a:off x="1692322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6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0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3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3" y="0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0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4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94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5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0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 userDrawn="1"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1639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97" r:id="rId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E1C4E-8664-449A-AB0B-C3DE46FADE8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27/07/2020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7C680-8E06-4DD0-96D9-2FF76E72A6B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s-MX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02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E1C4E-8664-449A-AB0B-C3DE46FADE8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27/07/2020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7C680-8E06-4DD0-96D9-2FF76E72A6B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es-MX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24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95" r:id="rId2"/>
    <p:sldLayoutId id="2147483796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2055 Rectángulo"/>
          <p:cNvSpPr/>
          <p:nvPr/>
        </p:nvSpPr>
        <p:spPr>
          <a:xfrm>
            <a:off x="1619672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</a:p>
        </p:txBody>
      </p:sp>
      <p:sp>
        <p:nvSpPr>
          <p:cNvPr id="21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2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4" name="Imagen 23"/>
          <p:cNvPicPr/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grpSp>
        <p:nvGrpSpPr>
          <p:cNvPr id="69" name="68 Grupo"/>
          <p:cNvGrpSpPr/>
          <p:nvPr userDrawn="1"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70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1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4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5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6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srgbClr val="C0504D"/>
                </a:solidFill>
              </a:endParaRPr>
            </a:p>
          </p:txBody>
        </p:sp>
        <p:sp>
          <p:nvSpPr>
            <p:cNvPr id="7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</p:grpSp>
      <p:sp>
        <p:nvSpPr>
          <p:cNvPr id="3" name="2 Rectángulo"/>
          <p:cNvSpPr/>
          <p:nvPr userDrawn="1"/>
        </p:nvSpPr>
        <p:spPr>
          <a:xfrm>
            <a:off x="0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" y="14212"/>
            <a:ext cx="1440000" cy="5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59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2055 Rectángulo"/>
          <p:cNvSpPr/>
          <p:nvPr/>
        </p:nvSpPr>
        <p:spPr>
          <a:xfrm>
            <a:off x="1619672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</a:p>
        </p:txBody>
      </p:sp>
      <p:sp>
        <p:nvSpPr>
          <p:cNvPr id="21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2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4" name="Imagen 23"/>
          <p:cNvPicPr/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grpSp>
        <p:nvGrpSpPr>
          <p:cNvPr id="69" name="68 Grupo"/>
          <p:cNvGrpSpPr/>
          <p:nvPr userDrawn="1"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70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1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4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5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6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srgbClr val="C0504D"/>
                </a:solidFill>
              </a:endParaRPr>
            </a:p>
          </p:txBody>
        </p:sp>
        <p:sp>
          <p:nvSpPr>
            <p:cNvPr id="7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</p:grpSp>
      <p:sp>
        <p:nvSpPr>
          <p:cNvPr id="3" name="2 Rectángulo"/>
          <p:cNvSpPr/>
          <p:nvPr userDrawn="1"/>
        </p:nvSpPr>
        <p:spPr>
          <a:xfrm>
            <a:off x="0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" y="14212"/>
            <a:ext cx="1440000" cy="5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3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 userDrawn="1"/>
        </p:nvPicPr>
        <p:blipFill rotWithShape="1">
          <a:blip r:embed="rId7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 userDrawn="1"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 userDrawn="1"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46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39" r:id="rId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2055 Rectángulo"/>
          <p:cNvSpPr/>
          <p:nvPr/>
        </p:nvSpPr>
        <p:spPr>
          <a:xfrm>
            <a:off x="1619672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</a:p>
        </p:txBody>
      </p:sp>
      <p:sp>
        <p:nvSpPr>
          <p:cNvPr id="21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2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4" name="Imagen 23"/>
          <p:cNvPicPr/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grpSp>
        <p:nvGrpSpPr>
          <p:cNvPr id="69" name="68 Grupo"/>
          <p:cNvGrpSpPr/>
          <p:nvPr userDrawn="1"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70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1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4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5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6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srgbClr val="C0504D"/>
                </a:solidFill>
              </a:endParaRPr>
            </a:p>
          </p:txBody>
        </p:sp>
        <p:sp>
          <p:nvSpPr>
            <p:cNvPr id="7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</p:grpSp>
      <p:sp>
        <p:nvSpPr>
          <p:cNvPr id="3" name="2 Rectángulo"/>
          <p:cNvSpPr/>
          <p:nvPr userDrawn="1"/>
        </p:nvSpPr>
        <p:spPr>
          <a:xfrm>
            <a:off x="0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" y="14212"/>
            <a:ext cx="1440000" cy="5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40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2055 Rectángulo"/>
          <p:cNvSpPr/>
          <p:nvPr/>
        </p:nvSpPr>
        <p:spPr>
          <a:xfrm>
            <a:off x="1619672" y="128700"/>
            <a:ext cx="4158992" cy="326232"/>
          </a:xfrm>
          <a:custGeom>
            <a:avLst/>
            <a:gdLst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224136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0 w 1224136"/>
              <a:gd name="connsiteY0" fmla="*/ 0 h 119385"/>
              <a:gd name="connsiteX1" fmla="*/ 1224136 w 1224136"/>
              <a:gd name="connsiteY1" fmla="*/ 0 h 119385"/>
              <a:gd name="connsiteX2" fmla="*/ 1188417 w 1224136"/>
              <a:gd name="connsiteY2" fmla="*/ 119385 h 119385"/>
              <a:gd name="connsiteX3" fmla="*/ 0 w 1224136"/>
              <a:gd name="connsiteY3" fmla="*/ 119385 h 119385"/>
              <a:gd name="connsiteX4" fmla="*/ 0 w 1224136"/>
              <a:gd name="connsiteY4" fmla="*/ 0 h 119385"/>
              <a:gd name="connsiteX0" fmla="*/ 47625 w 1224136"/>
              <a:gd name="connsiteY0" fmla="*/ 0 h 121766"/>
              <a:gd name="connsiteX1" fmla="*/ 1224136 w 1224136"/>
              <a:gd name="connsiteY1" fmla="*/ 2381 h 121766"/>
              <a:gd name="connsiteX2" fmla="*/ 1188417 w 1224136"/>
              <a:gd name="connsiteY2" fmla="*/ 121766 h 121766"/>
              <a:gd name="connsiteX3" fmla="*/ 0 w 1224136"/>
              <a:gd name="connsiteY3" fmla="*/ 121766 h 121766"/>
              <a:gd name="connsiteX4" fmla="*/ 47625 w 1224136"/>
              <a:gd name="connsiteY4" fmla="*/ 0 h 12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136" h="121766">
                <a:moveTo>
                  <a:pt x="47625" y="0"/>
                </a:moveTo>
                <a:lnTo>
                  <a:pt x="1224136" y="2381"/>
                </a:lnTo>
                <a:lnTo>
                  <a:pt x="1188417" y="121766"/>
                </a:lnTo>
                <a:lnTo>
                  <a:pt x="0" y="121766"/>
                </a:lnTo>
                <a:lnTo>
                  <a:pt x="4762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1691680" y="116632"/>
            <a:ext cx="4824536" cy="338554"/>
          </a:xfrm>
          <a:custGeom>
            <a:avLst/>
            <a:gdLst>
              <a:gd name="connsiteX0" fmla="*/ 0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0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411626 w 1411626"/>
              <a:gd name="connsiteY2" fmla="*/ 276999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  <a:gd name="connsiteX0" fmla="*/ 85725 w 1411626"/>
              <a:gd name="connsiteY0" fmla="*/ 0 h 276999"/>
              <a:gd name="connsiteX1" fmla="*/ 1411626 w 1411626"/>
              <a:gd name="connsiteY1" fmla="*/ 0 h 276999"/>
              <a:gd name="connsiteX2" fmla="*/ 1216364 w 1411626"/>
              <a:gd name="connsiteY2" fmla="*/ 267474 h 276999"/>
              <a:gd name="connsiteX3" fmla="*/ 0 w 1411626"/>
              <a:gd name="connsiteY3" fmla="*/ 276999 h 276999"/>
              <a:gd name="connsiteX4" fmla="*/ 85725 w 1411626"/>
              <a:gd name="connsiteY4" fmla="*/ 0 h 27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1626" h="276999">
                <a:moveTo>
                  <a:pt x="85725" y="0"/>
                </a:moveTo>
                <a:lnTo>
                  <a:pt x="1411626" y="0"/>
                </a:lnTo>
                <a:lnTo>
                  <a:pt x="1216364" y="267474"/>
                </a:lnTo>
                <a:lnTo>
                  <a:pt x="0" y="276999"/>
                </a:lnTo>
                <a:lnTo>
                  <a:pt x="85725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MX" sz="1600" b="1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Departamento de Operación e Inversión</a:t>
            </a:r>
          </a:p>
        </p:txBody>
      </p:sp>
      <p:sp>
        <p:nvSpPr>
          <p:cNvPr id="21" name="25 Onda"/>
          <p:cNvSpPr/>
          <p:nvPr userDrawn="1"/>
        </p:nvSpPr>
        <p:spPr>
          <a:xfrm flipH="1">
            <a:off x="1376" y="212427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sp>
        <p:nvSpPr>
          <p:cNvPr id="22" name="25 Onda"/>
          <p:cNvSpPr/>
          <p:nvPr userDrawn="1"/>
        </p:nvSpPr>
        <p:spPr>
          <a:xfrm flipH="1">
            <a:off x="-1575" y="2521150"/>
            <a:ext cx="9143968" cy="2636042"/>
          </a:xfrm>
          <a:prstGeom prst="wave">
            <a:avLst>
              <a:gd name="adj1" fmla="val 20000"/>
              <a:gd name="adj2" fmla="val -10000"/>
            </a:avLst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4" name="Imagen 23"/>
          <p:cNvPicPr/>
          <p:nvPr userDrawn="1"/>
        </p:nvPicPr>
        <p:blipFill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Imagen 24"/>
          <p:cNvPicPr>
            <a:picLocks noChangeAspect="1"/>
          </p:cNvPicPr>
          <p:nvPr userDrawn="1"/>
        </p:nvPicPr>
        <p:blipFill rotWithShape="1">
          <a:blip r:embed="rId14"/>
          <a:srcRect l="1538" t="20344" r="770" b="15263"/>
          <a:stretch/>
        </p:blipFill>
        <p:spPr>
          <a:xfrm>
            <a:off x="0" y="6147370"/>
            <a:ext cx="9144000" cy="185191"/>
          </a:xfrm>
          <a:prstGeom prst="rect">
            <a:avLst/>
          </a:prstGeom>
        </p:spPr>
      </p:pic>
      <p:grpSp>
        <p:nvGrpSpPr>
          <p:cNvPr id="69" name="68 Grupo"/>
          <p:cNvGrpSpPr/>
          <p:nvPr userDrawn="1"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70" name="13 Elipse"/>
            <p:cNvSpPr/>
            <p:nvPr userDrawn="1"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1" name="70 Elipse"/>
            <p:cNvSpPr/>
            <p:nvPr userDrawn="1"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4" name="73 Elipse"/>
            <p:cNvSpPr/>
            <p:nvPr userDrawn="1"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5" name="27 Rectángulo"/>
            <p:cNvSpPr/>
            <p:nvPr userDrawn="1"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6" name="75 Elipse"/>
            <p:cNvSpPr/>
            <p:nvPr userDrawn="1"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  <p:sp>
          <p:nvSpPr>
            <p:cNvPr id="72" name="26 Rectángulo"/>
            <p:cNvSpPr/>
            <p:nvPr userDrawn="1"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srgbClr val="C0504D"/>
                </a:solidFill>
              </a:endParaRPr>
            </a:p>
          </p:txBody>
        </p:sp>
        <p:sp>
          <p:nvSpPr>
            <p:cNvPr id="73" name="26 Rectángulo"/>
            <p:cNvSpPr/>
            <p:nvPr userDrawn="1"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s-MX">
                <a:solidFill>
                  <a:prstClr val="white"/>
                </a:solidFill>
              </a:endParaRPr>
            </a:p>
          </p:txBody>
        </p:sp>
      </p:grpSp>
      <p:sp>
        <p:nvSpPr>
          <p:cNvPr id="3" name="2 Rectángulo"/>
          <p:cNvSpPr/>
          <p:nvPr userDrawn="1"/>
        </p:nvSpPr>
        <p:spPr>
          <a:xfrm>
            <a:off x="0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s-MX">
              <a:solidFill>
                <a:prstClr val="white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7" y="14212"/>
            <a:ext cx="1440000" cy="5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91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 userDrawn="1"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 userDrawn="1"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2129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623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37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8" y="1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777285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6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40" r:id="rId2"/>
    <p:sldLayoutId id="2147483741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1" y="7184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-1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7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0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 userDrawn="1"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196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36" r:id="rId2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41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1" y="0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1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1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876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34" r:id="rId2"/>
    <p:sldLayoutId id="2147483735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2.png"/><Relationship Id="rId7" Type="http://schemas.openxmlformats.org/officeDocument/2006/relationships/hyperlink" Target="7.-%20POLITICAS%20DE%20INVERSION%20FIRMADAS.pdf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diapositiva%204" TargetMode="External"/><Relationship Id="rId2" Type="http://schemas.openxmlformats.org/officeDocument/2006/relationships/hyperlink" Target="Presentacion%20Consejo%20diciembre%20%202019.pptx" TargetMode="External"/><Relationship Id="rId1" Type="http://schemas.openxmlformats.org/officeDocument/2006/relationships/slideLayout" Target="../slideLayouts/slideLayout28.xml"/><Relationship Id="rId4" Type="http://schemas.openxmlformats.org/officeDocument/2006/relationships/slide" Target="slide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5.png"/><Relationship Id="rId7" Type="http://schemas.openxmlformats.org/officeDocument/2006/relationships/hyperlink" Target="4.-%20Comparativo%20altas%20y%20bajas%20ENERO%20-%20JUNIO%202020.PPTX" TargetMode="External"/><Relationship Id="rId2" Type="http://schemas.openxmlformats.org/officeDocument/2006/relationships/hyperlink" Target="2.-%20Estadistica%20Distribuci&#243;n%20de%20Afiliados%20y%20Pensionados%20JUNIO%202020.PPTX" TargetMode="External"/><Relationship Id="rId1" Type="http://schemas.openxmlformats.org/officeDocument/2006/relationships/slideLayout" Target="../slideLayouts/slideLayout34.xml"/><Relationship Id="rId6" Type="http://schemas.openxmlformats.org/officeDocument/2006/relationships/hyperlink" Target="1.-%20Mayores%20a%2050,000%20efectos%20Agosto%202020.PPTX" TargetMode="External"/><Relationship Id="rId5" Type="http://schemas.openxmlformats.org/officeDocument/2006/relationships/image" Target="../media/image16.png"/><Relationship Id="rId4" Type="http://schemas.openxmlformats.org/officeDocument/2006/relationships/hyperlink" Target="3.-%20Altas%20y%20Bajas%20de%20Pensionados.xlsx" TargetMode="Externa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PROYECTOS%20INMOBILIARIOS/resumen%20ejecutivo%20Nordia%20Tlajomulco.pdf" TargetMode="External"/><Relationship Id="rId3" Type="http://schemas.openxmlformats.org/officeDocument/2006/relationships/image" Target="../media/image64.png"/><Relationship Id="rId7" Type="http://schemas.openxmlformats.org/officeDocument/2006/relationships/hyperlink" Target="PROYECTOS%20INMOBILIARIOS/Nordia%20-%20Tlajomulco.pdf" TargetMode="External"/><Relationship Id="rId2" Type="http://schemas.openxmlformats.org/officeDocument/2006/relationships/hyperlink" Target="PROYECTOS%20INMOBILIARIOS/PRESENTACION%20AMAPAS%20GRAL%20V1.0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PROYECTOS%20INMOBILIARIOS/resumen%20ejecutivo%20DOT%20Alcalde.pdf" TargetMode="External"/><Relationship Id="rId5" Type="http://schemas.openxmlformats.org/officeDocument/2006/relationships/hyperlink" Target="PROYECTOS%20INMOBILIARIOS/Paseo%20Alcalde%20924%20-%20Teaser%20de%20Inversio&#769;n%20200608%2050-50.pdf" TargetMode="External"/><Relationship Id="rId10" Type="http://schemas.openxmlformats.org/officeDocument/2006/relationships/hyperlink" Target="PROYECTOS%20INMOBILIARIOS/resumen%20ejecutivo%20Grunpark%20Toscana.pdf" TargetMode="External"/><Relationship Id="rId4" Type="http://schemas.openxmlformats.org/officeDocument/2006/relationships/hyperlink" Target="PROYECTOS%20INMOBILIARIOS/resumen%20ejecutivo%20Amapas.pdf" TargetMode="External"/><Relationship Id="rId9" Type="http://schemas.openxmlformats.org/officeDocument/2006/relationships/hyperlink" Target="PROYECTOS%20INMOBILIARIOS/DIAGONAL%20SANTA%20MARGARITA%20%204%20JULIO.pdf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hyperlink" Target="8.-%20Incorporaci&#243;n;%20%20Plataforma%20Abierta%20de%20Innovaci&#243;n.pptx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-%20%20Propuesta%20de%20venta%20de%20predios%20Fraccionamiento%20Rinconada%20de%20los%20Fresnos..pdf" TargetMode="External"/><Relationship Id="rId5" Type="http://schemas.openxmlformats.org/officeDocument/2006/relationships/hyperlink" Target="Reasignaciones%20presupuestales%20de%20la%20Direcci&#243;n%20General%20de%20Sistemas.pdf" TargetMode="External"/><Relationship Id="rId4" Type="http://schemas.openxmlformats.org/officeDocument/2006/relationships/hyperlink" Target="8.1.-%20Incorporaci&#243;n;%20Expediente%20Plataforma%20Abierta%20de%20Innovaci&#243;n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5.-%20Reserva%20T&#233;cnica%20Junio%202020.PPTX" TargetMode="Externa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8.emf"/><Relationship Id="rId4" Type="http://schemas.openxmlformats.org/officeDocument/2006/relationships/hyperlink" Target="6.-%20Resumen%20Ejectuvo%20Junio%202020.xls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549565" y="2179407"/>
            <a:ext cx="8007824" cy="1909312"/>
          </a:xfrm>
          <a:prstGeom prst="rect">
            <a:avLst/>
          </a:prstGeom>
        </p:spPr>
        <p:txBody>
          <a:bodyPr>
            <a:norm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s-E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Sesión Ordinaria</a:t>
            </a:r>
          </a:p>
          <a:p>
            <a:pPr algn="ctr"/>
            <a:r>
              <a:rPr lang="es-E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 Consejo Directivo</a:t>
            </a:r>
            <a:endParaRPr lang="es-MX" sz="48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1353077" y="3538197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61950" indent="-180975" algn="l" defTabSz="914400" rtl="0" eaLnBrk="1" latinLnBrk="0" hangingPunct="1">
              <a:spcBef>
                <a:spcPct val="20000"/>
              </a:spcBef>
              <a:buClr>
                <a:srgbClr val="F9B232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22313" indent="-180975" algn="l" defTabSz="914400" rtl="0" eaLnBrk="1" latinLnBrk="0" hangingPunct="1">
              <a:spcBef>
                <a:spcPct val="20000"/>
              </a:spcBef>
              <a:buClr>
                <a:srgbClr val="F9B232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92175" indent="180975" algn="l" defTabSz="914400" rtl="0" eaLnBrk="1" latinLnBrk="0" hangingPunct="1">
              <a:spcBef>
                <a:spcPct val="20000"/>
              </a:spcBef>
              <a:buClr>
                <a:srgbClr val="F9B232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33513" indent="-180975" algn="l" defTabSz="914400" rtl="0" eaLnBrk="1" latinLnBrk="0" hangingPunct="1">
              <a:spcBef>
                <a:spcPct val="20000"/>
              </a:spcBef>
              <a:buClr>
                <a:srgbClr val="F9B232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 sz="2800" b="1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es-ES" sz="28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07/ 2020</a:t>
            </a:r>
            <a:endParaRPr lang="es-MX" sz="2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975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23033" y="6220609"/>
            <a:ext cx="457200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9</a:t>
            </a:fld>
            <a:endParaRPr lang="es-MX" dirty="0"/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1674254" y="103031"/>
            <a:ext cx="6768288" cy="4886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dirty="0" smtClean="0">
                <a:solidFill>
                  <a:schemeClr val="bg1">
                    <a:lumMod val="95000"/>
                  </a:schemeClr>
                </a:solidFill>
              </a:rPr>
              <a:t>Estados Financieros al 31 de Junio de 2020</a:t>
            </a:r>
            <a:endParaRPr lang="es-MX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b="95707"/>
          <a:stretch/>
        </p:blipFill>
        <p:spPr>
          <a:xfrm>
            <a:off x="620529" y="711092"/>
            <a:ext cx="7443861" cy="24156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79" y="1072028"/>
            <a:ext cx="8200163" cy="551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0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98157" y="2456883"/>
            <a:ext cx="7772400" cy="1470025"/>
          </a:xfrm>
        </p:spPr>
        <p:txBody>
          <a:bodyPr/>
          <a:lstStyle/>
          <a:p>
            <a:r>
              <a:rPr lang="es-MX" dirty="0" smtClean="0"/>
              <a:t>Avance del Ejercicio Presupuestal 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31441" y="3389029"/>
            <a:ext cx="6400800" cy="1752600"/>
          </a:xfrm>
        </p:spPr>
        <p:txBody>
          <a:bodyPr/>
          <a:lstStyle/>
          <a:p>
            <a:pPr algn="r"/>
            <a:r>
              <a:rPr lang="es-MX" dirty="0" smtClean="0"/>
              <a:t>Junio 2020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965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/>
          <p:cNvSpPr>
            <a:spLocks noGrp="1"/>
          </p:cNvSpPr>
          <p:nvPr>
            <p:ph type="body" sz="quarter" idx="13"/>
          </p:nvPr>
        </p:nvSpPr>
        <p:spPr>
          <a:xfrm>
            <a:off x="1725561" y="0"/>
            <a:ext cx="6282814" cy="534630"/>
          </a:xfrm>
        </p:spPr>
        <p:txBody>
          <a:bodyPr>
            <a:noAutofit/>
          </a:bodyPr>
          <a:lstStyle/>
          <a:p>
            <a:pPr algn="ctr"/>
            <a:r>
              <a:rPr lang="es-MX" sz="2800" dirty="0" smtClean="0">
                <a:solidFill>
                  <a:srgbClr val="FFFFFF"/>
                </a:solidFill>
                <a:latin typeface="+mn-lt"/>
                <a:cs typeface="Arial" panose="020B0604020202020204" pitchFamily="34" charset="0"/>
              </a:rPr>
              <a:t>Presupuesto de Ingresos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59" y="1033167"/>
            <a:ext cx="8635970" cy="46440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521085" y="553066"/>
            <a:ext cx="2691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Comparativo a Junio 2020</a:t>
            </a:r>
          </a:p>
        </p:txBody>
      </p:sp>
      <p:sp>
        <p:nvSpPr>
          <p:cNvPr id="6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/>
              <a:t>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7405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51" y="1283109"/>
            <a:ext cx="9028249" cy="3742619"/>
          </a:xfrm>
          <a:prstGeom prst="rect">
            <a:avLst/>
          </a:prstGeom>
        </p:spPr>
      </p:pic>
      <p:sp>
        <p:nvSpPr>
          <p:cNvPr id="7" name="Marcador de texto 1"/>
          <p:cNvSpPr>
            <a:spLocks noGrp="1"/>
          </p:cNvSpPr>
          <p:nvPr>
            <p:ph type="body" sz="quarter" idx="13"/>
          </p:nvPr>
        </p:nvSpPr>
        <p:spPr>
          <a:xfrm>
            <a:off x="1725561" y="0"/>
            <a:ext cx="6282814" cy="534630"/>
          </a:xfrm>
        </p:spPr>
        <p:txBody>
          <a:bodyPr>
            <a:noAutofit/>
          </a:bodyPr>
          <a:lstStyle/>
          <a:p>
            <a:pPr algn="ctr"/>
            <a:r>
              <a:rPr lang="es-MX" sz="2800" dirty="0" smtClean="0">
                <a:solidFill>
                  <a:srgbClr val="FFFFFF"/>
                </a:solidFill>
                <a:latin typeface="+mn-lt"/>
                <a:cs typeface="Arial" panose="020B0604020202020204" pitchFamily="34" charset="0"/>
              </a:rPr>
              <a:t>Presupuesto de Ingresos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521085" y="553066"/>
            <a:ext cx="2691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Comparativo a Junio 2020</a:t>
            </a:r>
          </a:p>
        </p:txBody>
      </p:sp>
      <p:sp>
        <p:nvSpPr>
          <p:cNvPr id="5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/>
              <a:t>12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1038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7" y="1076632"/>
            <a:ext cx="8987818" cy="4601497"/>
          </a:xfrm>
          <a:prstGeom prst="rect">
            <a:avLst/>
          </a:prstGeom>
        </p:spPr>
      </p:pic>
      <p:sp>
        <p:nvSpPr>
          <p:cNvPr id="5" name="Marcador de texto 1"/>
          <p:cNvSpPr>
            <a:spLocks noGrp="1"/>
          </p:cNvSpPr>
          <p:nvPr>
            <p:ph type="body" sz="quarter" idx="13"/>
          </p:nvPr>
        </p:nvSpPr>
        <p:spPr>
          <a:xfrm>
            <a:off x="1725561" y="0"/>
            <a:ext cx="6282814" cy="534630"/>
          </a:xfrm>
        </p:spPr>
        <p:txBody>
          <a:bodyPr>
            <a:noAutofit/>
          </a:bodyPr>
          <a:lstStyle/>
          <a:p>
            <a:pPr algn="ctr"/>
            <a:r>
              <a:rPr lang="es-MX" sz="2800" dirty="0" smtClean="0">
                <a:solidFill>
                  <a:srgbClr val="FFFFFF"/>
                </a:solidFill>
                <a:latin typeface="+mn-lt"/>
                <a:cs typeface="Arial" panose="020B0604020202020204" pitchFamily="34" charset="0"/>
              </a:rPr>
              <a:t>Presupuesto de Ingresos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521085" y="553066"/>
            <a:ext cx="2691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Comparativo a Junio 2020</a:t>
            </a:r>
          </a:p>
        </p:txBody>
      </p:sp>
      <p:sp>
        <p:nvSpPr>
          <p:cNvPr id="7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17713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200" dirty="0" smtClean="0"/>
              <a:t>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2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88896" y="6262880"/>
            <a:ext cx="455612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14</a:t>
            </a:fld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515811" y="2890391"/>
            <a:ext cx="81123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Reporte de la Cartera de Inversiones Junio de 2020</a:t>
            </a:r>
            <a:endParaRPr lang="es-MX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1687131" y="1"/>
            <a:ext cx="6733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Cartera Total de Inversiones  IPEJAL</a:t>
            </a:r>
            <a:endParaRPr lang="es-MX" sz="2400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2" name="Text Box 61"/>
          <p:cNvSpPr txBox="1">
            <a:spLocks noChangeArrowheads="1"/>
          </p:cNvSpPr>
          <p:nvPr/>
        </p:nvSpPr>
        <p:spPr bwMode="auto">
          <a:xfrm>
            <a:off x="6986569" y="5011149"/>
            <a:ext cx="199934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00" i="1" dirty="0" smtClean="0"/>
              <a:t>*(Cifras expresadas en miles)</a:t>
            </a: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25814" y="6215376"/>
            <a:ext cx="412124" cy="365125"/>
          </a:xfrm>
        </p:spPr>
        <p:txBody>
          <a:bodyPr/>
          <a:lstStyle/>
          <a:p>
            <a:r>
              <a:rPr lang="es-MX" dirty="0" smtClean="0"/>
              <a:t>15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85" y="825007"/>
            <a:ext cx="2952327" cy="454483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4168" y="825007"/>
            <a:ext cx="2880321" cy="526491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7545" y="1657553"/>
            <a:ext cx="2938369" cy="1386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545" y="3457462"/>
            <a:ext cx="2956083" cy="138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57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1687131" y="1"/>
            <a:ext cx="6733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 smtClean="0">
                <a:solidFill>
                  <a:prstClr val="white">
                    <a:lumMod val="95000"/>
                  </a:prstClr>
                </a:solidFill>
              </a:rPr>
              <a:t>Cartera Total de Inversiones  IPEJAL</a:t>
            </a:r>
            <a:endParaRPr lang="es-MX" sz="2400" b="1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25814" y="6215376"/>
            <a:ext cx="412124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16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419872" y="4777407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400" dirty="0">
                <a:solidFill>
                  <a:prstClr val="white"/>
                </a:solidFill>
                <a:latin typeface="Calibri"/>
              </a:rPr>
              <a:t>2019</a:t>
            </a:r>
            <a:endParaRPr lang="es-MX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419871" y="4765377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400" dirty="0">
                <a:solidFill>
                  <a:prstClr val="white"/>
                </a:solidFill>
                <a:latin typeface="Calibri"/>
              </a:rPr>
              <a:t>2019</a:t>
            </a:r>
            <a:endParaRPr lang="es-MX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5 Rectángulo"/>
          <p:cNvSpPr/>
          <p:nvPr/>
        </p:nvSpPr>
        <p:spPr>
          <a:xfrm>
            <a:off x="50060" y="803125"/>
            <a:ext cx="1933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+mj-lt"/>
              </a:rPr>
              <a:t>DIVERSIFICACIÓN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3303" t="11129" r="8865" b="10300"/>
          <a:stretch/>
        </p:blipFill>
        <p:spPr>
          <a:xfrm>
            <a:off x="5004047" y="980727"/>
            <a:ext cx="4104457" cy="316835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7696" t="24237" r="28002"/>
          <a:stretch/>
        </p:blipFill>
        <p:spPr>
          <a:xfrm>
            <a:off x="5783119" y="1749331"/>
            <a:ext cx="1551718" cy="156111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l="13029" t="21000" r="6197" b="11867"/>
          <a:stretch/>
        </p:blipFill>
        <p:spPr>
          <a:xfrm>
            <a:off x="2270240" y="3191450"/>
            <a:ext cx="4894048" cy="290188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/>
          <a:srcRect l="11898" t="18443" r="37808" b="7172"/>
          <a:stretch/>
        </p:blipFill>
        <p:spPr>
          <a:xfrm>
            <a:off x="2962656" y="3899590"/>
            <a:ext cx="1528293" cy="152829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6"/>
          <a:srcRect l="12886" t="13680" r="15375" b="6799"/>
          <a:stretch/>
        </p:blipFill>
        <p:spPr>
          <a:xfrm>
            <a:off x="220950" y="1050817"/>
            <a:ext cx="4330140" cy="2629014"/>
          </a:xfrm>
          <a:prstGeom prst="rect">
            <a:avLst/>
          </a:prstGeom>
        </p:spPr>
      </p:pic>
      <p:sp>
        <p:nvSpPr>
          <p:cNvPr id="17" name="Flecha curvada hacia la izquierda 16"/>
          <p:cNvSpPr/>
          <p:nvPr/>
        </p:nvSpPr>
        <p:spPr>
          <a:xfrm rot="8328675">
            <a:off x="937826" y="3487316"/>
            <a:ext cx="767873" cy="215416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551271" y="2261328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2019</a:t>
            </a:r>
            <a:endParaRPr lang="es-MX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419872" y="4662891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2019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251033" y="2394286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2019</a:t>
            </a:r>
            <a:endParaRPr lang="es-MX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2" name="5 Imagen" descr="Dctos.png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1584" y="5236207"/>
            <a:ext cx="419373" cy="391584"/>
          </a:xfrm>
          <a:prstGeom prst="rect">
            <a:avLst/>
          </a:prstGeom>
        </p:spPr>
      </p:pic>
      <p:sp>
        <p:nvSpPr>
          <p:cNvPr id="23" name="17 CuadroTexto"/>
          <p:cNvSpPr txBox="1"/>
          <p:nvPr/>
        </p:nvSpPr>
        <p:spPr>
          <a:xfrm>
            <a:off x="7883304" y="5638520"/>
            <a:ext cx="8159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/>
              <a:t>Políticas de Inversión autorizadas</a:t>
            </a:r>
            <a:endParaRPr lang="es-MX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60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a Junio </a:t>
            </a:r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17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34614" t="9327" r="5028" b="6073"/>
          <a:stretch/>
        </p:blipFill>
        <p:spPr>
          <a:xfrm>
            <a:off x="6399632" y="3024163"/>
            <a:ext cx="1640301" cy="167246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8184" y="1867940"/>
            <a:ext cx="5345830" cy="3888851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l="39581" t="14743" r="14954"/>
          <a:stretch/>
        </p:blipFill>
        <p:spPr>
          <a:xfrm>
            <a:off x="1618497" y="3034226"/>
            <a:ext cx="1675647" cy="1688306"/>
          </a:xfrm>
          <a:prstGeom prst="rect">
            <a:avLst/>
          </a:prstGeom>
        </p:spPr>
      </p:pic>
      <p:sp>
        <p:nvSpPr>
          <p:cNvPr id="9" name="5 Rectángulo"/>
          <p:cNvSpPr/>
          <p:nvPr/>
        </p:nvSpPr>
        <p:spPr>
          <a:xfrm>
            <a:off x="251520" y="829539"/>
            <a:ext cx="185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DIVERSIFICACIÓN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3491880" y="5875656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*No incluye CKD's.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2154033" y="3732915"/>
            <a:ext cx="581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2019</a:t>
            </a:r>
            <a:endParaRPr lang="es-MX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948264" y="3723771"/>
            <a:ext cx="615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2019</a:t>
            </a:r>
            <a:endParaRPr lang="es-MX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5"/>
          <a:srcRect l="8809" t="2002" r="4689" b="5602"/>
          <a:stretch/>
        </p:blipFill>
        <p:spPr>
          <a:xfrm>
            <a:off x="251520" y="1772816"/>
            <a:ext cx="3816424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76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de 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03929" y="6381402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18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6004" t="30315" r="29693"/>
          <a:stretch/>
        </p:blipFill>
        <p:spPr>
          <a:xfrm>
            <a:off x="5692024" y="3544550"/>
            <a:ext cx="1714283" cy="175665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5778" y="1369482"/>
            <a:ext cx="2455097" cy="96236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5889" t="9399" r="15686" b="4815"/>
          <a:stretch/>
        </p:blipFill>
        <p:spPr>
          <a:xfrm>
            <a:off x="4943525" y="2771784"/>
            <a:ext cx="3948537" cy="329044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9012" y="1363449"/>
            <a:ext cx="2505730" cy="96840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6"/>
          <a:srcRect l="8467" t="8777" r="30530" b="6984"/>
          <a:stretch/>
        </p:blipFill>
        <p:spPr>
          <a:xfrm>
            <a:off x="786385" y="3300201"/>
            <a:ext cx="1809613" cy="1809613"/>
          </a:xfrm>
          <a:prstGeom prst="rect">
            <a:avLst/>
          </a:prstGeom>
        </p:spPr>
      </p:pic>
      <p:sp>
        <p:nvSpPr>
          <p:cNvPr id="10" name="5 Rectángulo"/>
          <p:cNvSpPr/>
          <p:nvPr/>
        </p:nvSpPr>
        <p:spPr>
          <a:xfrm>
            <a:off x="0" y="1026414"/>
            <a:ext cx="185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DIVERSIFICACIÓN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985437" y="658473"/>
            <a:ext cx="139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Por Moneda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1239662" y="6201407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*Por plazo solo incluye instrumentos en MXN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922997" y="1026414"/>
            <a:ext cx="674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2020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7510812" y="1026414"/>
            <a:ext cx="674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2019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7"/>
          <a:srcRect l="6003" t="7906" r="6950" b="7856"/>
          <a:stretch/>
        </p:blipFill>
        <p:spPr>
          <a:xfrm>
            <a:off x="-55222" y="1979696"/>
            <a:ext cx="4887351" cy="396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64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336518" y="629266"/>
            <a:ext cx="7137779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/>
            <a:r>
              <a:rPr lang="es-MX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ORDEN DEL DÍA 07/2020</a:t>
            </a:r>
            <a:endParaRPr lang="es-MX" sz="32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790607" y="1936550"/>
            <a:ext cx="8229600" cy="3691517"/>
          </a:xfrm>
        </p:spPr>
        <p:txBody>
          <a:bodyPr>
            <a:normAutofit/>
          </a:bodyPr>
          <a:lstStyle/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MX" sz="1800" b="1" dirty="0" smtClean="0">
                <a:solidFill>
                  <a:schemeClr val="bg1">
                    <a:lumMod val="50000"/>
                  </a:schemeClr>
                </a:solidFill>
              </a:rPr>
              <a:t>Lista de </a:t>
            </a:r>
            <a:r>
              <a:rPr lang="es-MX" sz="1800" b="1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s-MX" sz="1800" b="1" dirty="0" smtClean="0">
                <a:solidFill>
                  <a:schemeClr val="bg1">
                    <a:lumMod val="50000"/>
                  </a:schemeClr>
                </a:solidFill>
              </a:rPr>
              <a:t>sistencia y Declaración de Quórum 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MX" sz="1800" b="1" dirty="0" smtClean="0">
                <a:solidFill>
                  <a:schemeClr val="bg1">
                    <a:lumMod val="50000"/>
                  </a:schemeClr>
                </a:solidFill>
              </a:rPr>
              <a:t>Aprobación de Orden del Día</a:t>
            </a:r>
          </a:p>
          <a:p>
            <a:pPr marL="457135" lvl="0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Cuadro de </a:t>
            </a: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  <a:hlinkClick r:id="rId2" action="ppaction://hlinkpres?slideindex=1&amp;slidetitle="/>
              </a:rPr>
              <a:t>Pensionados</a:t>
            </a: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 efectos agosto 2020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Estados </a:t>
            </a: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  <a:hlinkClick r:id="rId3" action="ppaction://hlinkfile"/>
              </a:rPr>
              <a:t>Financieros</a:t>
            </a: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 a junio de 2020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Reporte de la Cartera de Inversiones a junio de 2020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  <a:hlinkClick r:id="rId4" action="ppaction://hlinksldjump"/>
              </a:rPr>
              <a:t>Reporte de Adeudos de Entidades Públicas </a:t>
            </a: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  <a:hlinkClick r:id="rId4" action="ppaction://hlinksldjump"/>
              </a:rPr>
              <a:t>Patronales</a:t>
            </a:r>
            <a:endParaRPr lang="es-ES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ES" sz="1800" b="1" dirty="0" smtClean="0">
                <a:solidFill>
                  <a:schemeClr val="bg1">
                    <a:lumMod val="50000"/>
                  </a:schemeClr>
                </a:solidFill>
              </a:rPr>
              <a:t>Proyectos Inmobiliarios</a:t>
            </a:r>
            <a:endParaRPr lang="es-ES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r>
              <a:rPr lang="es-MX" sz="1800" b="1" dirty="0" smtClean="0">
                <a:solidFill>
                  <a:schemeClr val="bg1">
                    <a:lumMod val="50000"/>
                  </a:schemeClr>
                </a:solidFill>
              </a:rPr>
              <a:t>Asuntos Varios</a:t>
            </a: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endParaRPr lang="es-MX" sz="1800" b="1" u="sng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457135" indent="-457135" algn="just" eaLnBrk="0" hangingPunct="0">
              <a:spcAft>
                <a:spcPct val="20000"/>
              </a:spcAft>
              <a:buFontTx/>
              <a:buAutoNum type="arabicPeriod"/>
              <a:defRPr/>
            </a:pPr>
            <a:endParaRPr lang="es-MX" sz="1800" b="1" u="sng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s-MX" sz="1800" dirty="0"/>
          </a:p>
        </p:txBody>
      </p:sp>
      <p:sp>
        <p:nvSpPr>
          <p:cNvPr id="4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74297" y="6380140"/>
            <a:ext cx="563231" cy="365125"/>
          </a:xfrm>
        </p:spPr>
        <p:txBody>
          <a:bodyPr/>
          <a:lstStyle/>
          <a:p>
            <a:fld id="{F7E28DE7-990A-407D-BC13-BE5F1D408C5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1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03929" y="6381402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19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894" y="1799120"/>
            <a:ext cx="4158069" cy="3329471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996780" y="5600913"/>
            <a:ext cx="25922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200" dirty="0"/>
              <a:t>*No incluye instrumentos extranjeros.</a:t>
            </a:r>
          </a:p>
        </p:txBody>
      </p:sp>
      <p:sp>
        <p:nvSpPr>
          <p:cNvPr id="7" name="5 Rectángulo"/>
          <p:cNvSpPr/>
          <p:nvPr/>
        </p:nvSpPr>
        <p:spPr>
          <a:xfrm>
            <a:off x="481484" y="1273696"/>
            <a:ext cx="3184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   INSTRUMENTOS NACIONALES</a:t>
            </a:r>
          </a:p>
        </p:txBody>
      </p:sp>
      <p:sp>
        <p:nvSpPr>
          <p:cNvPr id="8" name="5 Rectángulo"/>
          <p:cNvSpPr/>
          <p:nvPr/>
        </p:nvSpPr>
        <p:spPr>
          <a:xfrm>
            <a:off x="4945339" y="1268760"/>
            <a:ext cx="3753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   INSTRUMENTOS INTERNACIONALES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08" y="1799120"/>
            <a:ext cx="4053633" cy="371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1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03929" y="6381402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20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2410"/>
            <a:ext cx="9144000" cy="2796318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0" y="1148490"/>
            <a:ext cx="7673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COMPARATIVO  RENDIMIENTO CON  PRINCIPALES INDICADORES DE MERCADO</a:t>
            </a:r>
          </a:p>
        </p:txBody>
      </p:sp>
      <p:sp>
        <p:nvSpPr>
          <p:cNvPr id="7" name="Rectángulo 6"/>
          <p:cNvSpPr/>
          <p:nvPr/>
        </p:nvSpPr>
        <p:spPr>
          <a:xfrm>
            <a:off x="0" y="5103317"/>
            <a:ext cx="70948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1 Se utilizará el rendimiento de los últimos 12 meses para ser comparable con reportes de AFORES.</a:t>
            </a:r>
          </a:p>
          <a:p>
            <a:r>
              <a:rPr lang="es-MX" sz="800" dirty="0"/>
              <a:t>2 Rendimientos preliminares recalculados, falta auditar datos para confirmar rendimientos históricos.</a:t>
            </a:r>
          </a:p>
        </p:txBody>
      </p:sp>
    </p:spTree>
    <p:extLst>
      <p:ext uri="{BB962C8B-B14F-4D97-AF65-F5344CB8AC3E}">
        <p14:creationId xmlns:p14="http://schemas.microsoft.com/office/powerpoint/2010/main" val="1455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Título"/>
          <p:cNvSpPr txBox="1">
            <a:spLocks/>
          </p:cNvSpPr>
          <p:nvPr/>
        </p:nvSpPr>
        <p:spPr>
          <a:xfrm>
            <a:off x="1700011" y="1"/>
            <a:ext cx="7443989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de 2020</a:t>
            </a:r>
            <a:endParaRPr lang="es-MX" sz="22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03929" y="6381402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21</a:t>
            </a:r>
            <a:endParaRPr lang="es-MX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36" y="1624595"/>
            <a:ext cx="8748464" cy="360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2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22</a:t>
            </a:fld>
            <a:endParaRPr lang="es-MX" dirty="0"/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Reporte de la Cartera de Inversiones Junio </a:t>
            </a:r>
            <a:r>
              <a:rPr lang="es-MX" sz="20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de </a:t>
            </a:r>
            <a:r>
              <a:rPr lang="es-MX" sz="20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2020</a:t>
            </a:r>
            <a:endParaRPr lang="es-MX" sz="20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167" y="3874614"/>
            <a:ext cx="5340559" cy="266429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3606" y="955748"/>
            <a:ext cx="5441682" cy="2736303"/>
          </a:xfrm>
          <a:prstGeom prst="rect">
            <a:avLst/>
          </a:prstGeom>
        </p:spPr>
      </p:pic>
      <p:sp>
        <p:nvSpPr>
          <p:cNvPr id="8" name="5 Rectángulo"/>
          <p:cNvSpPr/>
          <p:nvPr/>
        </p:nvSpPr>
        <p:spPr>
          <a:xfrm>
            <a:off x="3406857" y="586417"/>
            <a:ext cx="2496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    INGRESOS  EFECTIVOS</a:t>
            </a:r>
          </a:p>
        </p:txBody>
      </p:sp>
    </p:spTree>
    <p:extLst>
      <p:ext uri="{BB962C8B-B14F-4D97-AF65-F5344CB8AC3E}">
        <p14:creationId xmlns:p14="http://schemas.microsoft.com/office/powerpoint/2010/main" val="172883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342" y="620688"/>
            <a:ext cx="7380377" cy="544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2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017" y="691861"/>
            <a:ext cx="5126428" cy="6162112"/>
          </a:xfrm>
          <a:prstGeom prst="rect">
            <a:avLst/>
          </a:prstGeom>
        </p:spPr>
      </p:pic>
      <p:sp>
        <p:nvSpPr>
          <p:cNvPr id="3" name="5 Rectángulo"/>
          <p:cNvSpPr/>
          <p:nvPr/>
        </p:nvSpPr>
        <p:spPr>
          <a:xfrm>
            <a:off x="0" y="691861"/>
            <a:ext cx="16370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24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505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496" y="691861"/>
            <a:ext cx="4912703" cy="5920208"/>
          </a:xfrm>
          <a:prstGeom prst="rect">
            <a:avLst/>
          </a:prstGeom>
        </p:spPr>
      </p:pic>
      <p:sp>
        <p:nvSpPr>
          <p:cNvPr id="3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25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6891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201" y="691861"/>
            <a:ext cx="4665488" cy="5622293"/>
          </a:xfrm>
          <a:prstGeom prst="rect">
            <a:avLst/>
          </a:prstGeom>
        </p:spPr>
      </p:pic>
      <p:sp>
        <p:nvSpPr>
          <p:cNvPr id="4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26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7462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541" y="691861"/>
            <a:ext cx="4665488" cy="5622293"/>
          </a:xfrm>
          <a:prstGeom prst="rect">
            <a:avLst/>
          </a:prstGeom>
        </p:spPr>
      </p:pic>
      <p:sp>
        <p:nvSpPr>
          <p:cNvPr id="4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27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4216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230" y="691861"/>
            <a:ext cx="4665488" cy="5622293"/>
          </a:xfrm>
          <a:prstGeom prst="rect">
            <a:avLst/>
          </a:prstGeom>
        </p:spPr>
      </p:pic>
      <p:sp>
        <p:nvSpPr>
          <p:cNvPr id="4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28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78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73328" y="6252059"/>
            <a:ext cx="455612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2</a:t>
            </a:fld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0" y="2959496"/>
            <a:ext cx="8928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Cuadro de Pensionados Efectos Agosto 2020</a:t>
            </a:r>
          </a:p>
        </p:txBody>
      </p:sp>
    </p:spTree>
    <p:extLst>
      <p:ext uri="{BB962C8B-B14F-4D97-AF65-F5344CB8AC3E}">
        <p14:creationId xmlns:p14="http://schemas.microsoft.com/office/powerpoint/2010/main" val="364802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043" y="691861"/>
            <a:ext cx="4668904" cy="5626837"/>
          </a:xfrm>
          <a:prstGeom prst="rect">
            <a:avLst/>
          </a:prstGeom>
        </p:spPr>
      </p:pic>
      <p:sp>
        <p:nvSpPr>
          <p:cNvPr id="4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29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1502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4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760" y="691861"/>
            <a:ext cx="4665488" cy="5355774"/>
          </a:xfrm>
          <a:prstGeom prst="rect">
            <a:avLst/>
          </a:prstGeom>
        </p:spPr>
      </p:pic>
      <p:sp>
        <p:nvSpPr>
          <p:cNvPr id="6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30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3076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256" y="884372"/>
            <a:ext cx="4665488" cy="5089255"/>
          </a:xfrm>
          <a:prstGeom prst="rect">
            <a:avLst/>
          </a:prstGeom>
        </p:spPr>
      </p:pic>
      <p:sp>
        <p:nvSpPr>
          <p:cNvPr id="3" name="5 Rectángulo"/>
          <p:cNvSpPr/>
          <p:nvPr/>
        </p:nvSpPr>
        <p:spPr>
          <a:xfrm>
            <a:off x="1" y="691861"/>
            <a:ext cx="154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PORTAFOLIO ACTUAL</a:t>
            </a:r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31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7061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03688" y="1067485"/>
            <a:ext cx="73448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latin typeface="+mj-lt"/>
              </a:rPr>
              <a:t>Tras la última sesión, en la cual se aprobaron los Mandatos, se realizaron las siguientes acciones:</a:t>
            </a:r>
          </a:p>
          <a:p>
            <a:pPr algn="just"/>
            <a:endParaRPr lang="es-MX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+mj-lt"/>
              </a:rPr>
              <a:t>Se </a:t>
            </a:r>
            <a:r>
              <a:rPr lang="es-MX" dirty="0">
                <a:latin typeface="+mj-lt"/>
              </a:rPr>
              <a:t>contactaron a los </a:t>
            </a:r>
            <a:r>
              <a:rPr lang="es-MX" dirty="0" smtClean="0">
                <a:latin typeface="+mj-lt"/>
              </a:rPr>
              <a:t>cinco participantes de la parte superior de la tabla aprobada, los cinco manifestaron su deseo de seguir adelante en el proceso.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+mj-lt"/>
              </a:rPr>
              <a:t>A estos candidatos </a:t>
            </a:r>
            <a:r>
              <a:rPr lang="es-MX" dirty="0">
                <a:latin typeface="+mj-lt"/>
              </a:rPr>
              <a:t>se les hizo </a:t>
            </a:r>
            <a:r>
              <a:rPr lang="es-MX" dirty="0" smtClean="0">
                <a:latin typeface="+mj-lt"/>
              </a:rPr>
              <a:t>llegar un documento con los términos generales de los mandatos que la Dirección de Operación e Inversión considera importantes el integrar o anexar como condiciones a cada uno de los mandatos.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latin typeface="+mj-lt"/>
              </a:rPr>
              <a:t>Estos términos mencionan distintos puntos como: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+mj-lt"/>
              </a:rPr>
              <a:t>monto a administrar,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+mj-lt"/>
              </a:rPr>
              <a:t>periodicidad </a:t>
            </a:r>
            <a:r>
              <a:rPr lang="es-MX" dirty="0">
                <a:latin typeface="+mj-lt"/>
              </a:rPr>
              <a:t>de </a:t>
            </a:r>
            <a:r>
              <a:rPr lang="es-MX" dirty="0" smtClean="0">
                <a:latin typeface="+mj-lt"/>
              </a:rPr>
              <a:t>reportes,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+mj-lt"/>
              </a:rPr>
              <a:t>composición general de la cartera,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+mj-lt"/>
              </a:rPr>
              <a:t>benchmarck,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+mj-lt"/>
              </a:rPr>
              <a:t>duración  </a:t>
            </a:r>
            <a:r>
              <a:rPr lang="es-MX" dirty="0">
                <a:latin typeface="+mj-lt"/>
              </a:rPr>
              <a:t>del </a:t>
            </a:r>
            <a:r>
              <a:rPr lang="es-MX" dirty="0" smtClean="0">
                <a:latin typeface="+mj-lt"/>
              </a:rPr>
              <a:t>mandato,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s-MX" dirty="0" smtClean="0">
                <a:latin typeface="+mj-lt"/>
              </a:rPr>
              <a:t>entre otros. </a:t>
            </a:r>
            <a:endParaRPr lang="es-MX" dirty="0">
              <a:latin typeface="+mj-lt"/>
            </a:endParaRPr>
          </a:p>
        </p:txBody>
      </p:sp>
      <p:sp>
        <p:nvSpPr>
          <p:cNvPr id="3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26697" y="573822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MANDATOS</a:t>
            </a:r>
            <a:endParaRPr lang="es-MX" sz="2000" b="1" dirty="0"/>
          </a:p>
        </p:txBody>
      </p:sp>
      <p:sp>
        <p:nvSpPr>
          <p:cNvPr id="5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32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6333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 txBox="1">
            <a:spLocks/>
          </p:cNvSpPr>
          <p:nvPr/>
        </p:nvSpPr>
        <p:spPr>
          <a:xfrm>
            <a:off x="1674254" y="0"/>
            <a:ext cx="6760062" cy="57382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la Cartera de Inversiones Junio </a:t>
            </a:r>
            <a:r>
              <a:rPr lang="es-MX" sz="20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de </a:t>
            </a:r>
            <a:r>
              <a:rPr lang="es-MX" sz="20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2020</a:t>
            </a:r>
            <a:endParaRPr lang="es-MX" sz="2000" b="1" dirty="0">
              <a:solidFill>
                <a:prstClr val="white">
                  <a:lumMod val="95000"/>
                </a:prstClr>
              </a:solidFill>
              <a:latin typeface="Candara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26698" y="714183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MANDATOS</a:t>
            </a:r>
            <a:endParaRPr lang="es-MX" sz="2000" b="1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xmlns="" id="{CB16BE2C-F57C-41FC-9640-43408E7DE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987436"/>
              </p:ext>
            </p:extLst>
          </p:nvPr>
        </p:nvGraphicFramePr>
        <p:xfrm>
          <a:off x="126698" y="1654764"/>
          <a:ext cx="9017302" cy="4709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4995">
                  <a:extLst>
                    <a:ext uri="{9D8B030D-6E8A-4147-A177-3AD203B41FA5}">
                      <a16:colId xmlns:a16="http://schemas.microsoft.com/office/drawing/2014/main" xmlns="" val="832175214"/>
                    </a:ext>
                  </a:extLst>
                </a:gridCol>
                <a:gridCol w="1202307">
                  <a:extLst>
                    <a:ext uri="{9D8B030D-6E8A-4147-A177-3AD203B41FA5}">
                      <a16:colId xmlns:a16="http://schemas.microsoft.com/office/drawing/2014/main" xmlns="" val="337786664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>
                          <a:latin typeface="+mj-lt"/>
                          <a:cs typeface="Arial" panose="020B0604020202020204" pitchFamily="34" charset="0"/>
                        </a:rPr>
                        <a:t>Cambios </a:t>
                      </a: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y/o </a:t>
                      </a:r>
                      <a:r>
                        <a:rPr lang="es-MX" sz="1400" dirty="0">
                          <a:latin typeface="+mj-lt"/>
                          <a:cs typeface="Arial" panose="020B0604020202020204" pitchFamily="34" charset="0"/>
                        </a:rPr>
                        <a:t>sugerencias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400" dirty="0">
                          <a:latin typeface="+mj-lt"/>
                          <a:cs typeface="Arial" panose="020B0604020202020204" pitchFamily="34" charset="0"/>
                        </a:rPr>
                        <a:t>Participantes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085373"/>
                  </a:ext>
                </a:extLst>
              </a:tr>
              <a:tr h="31279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400" kern="1200" dirty="0">
                          <a:solidFill>
                            <a:schemeClr val="dk1"/>
                          </a:solidFill>
                          <a:latin typeface="+mj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Benchmark conocido, o una tasa de retorno mayor a la del estudio actuarial del IPEJAL; alrededor del 4.00% real.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Todos</a:t>
                      </a:r>
                      <a:r>
                        <a:rPr lang="es-MX" sz="1400" baseline="0" dirty="0" smtClean="0"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endParaRPr lang="es-MX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38544909"/>
                  </a:ext>
                </a:extLst>
              </a:tr>
              <a:tr h="40797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400" kern="1200" dirty="0">
                          <a:solidFill>
                            <a:schemeClr val="dk1"/>
                          </a:solidFill>
                          <a:latin typeface="+mj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El periodo de evaluación del portafolio vs. Benchmark empiece a correr una vez que el portafolio llegue a los límites de inversión establecido en la política de inversión</a:t>
                      </a:r>
                      <a:r>
                        <a:rPr lang="x-none" sz="1400" kern="1200" dirty="0" smtClean="0">
                          <a:solidFill>
                            <a:schemeClr val="dk1"/>
                          </a:solidFill>
                          <a:latin typeface="+mj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   </a:t>
                      </a:r>
                      <a:endParaRPr lang="es-MX" sz="1400" kern="1200" dirty="0">
                        <a:solidFill>
                          <a:schemeClr val="dk1"/>
                        </a:solidFill>
                        <a:latin typeface="+mj-lt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400" dirty="0">
                          <a:latin typeface="+mj-lt"/>
                          <a:cs typeface="Arial" panose="020B0604020202020204" pitchFamily="34" charset="0"/>
                        </a:rPr>
                        <a:t>GBM</a:t>
                      </a:r>
                    </a:p>
                    <a:p>
                      <a:pPr algn="just"/>
                      <a:endParaRPr lang="es-MX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09166178"/>
                  </a:ext>
                </a:extLst>
              </a:tr>
              <a:tr h="317728"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es-MX" sz="1400" kern="1200" dirty="0" smtClean="0">
                          <a:solidFill>
                            <a:schemeClr val="dk1"/>
                          </a:solidFill>
                          <a:latin typeface="+mj-lt"/>
                          <a:cs typeface="Arial" panose="020B0604020202020204" pitchFamily="34" charset="0"/>
                        </a:rPr>
                        <a:t>Muy </a:t>
                      </a:r>
                      <a:r>
                        <a:rPr lang="es-MX" sz="1400" kern="1200" dirty="0">
                          <a:solidFill>
                            <a:schemeClr val="dk1"/>
                          </a:solidFill>
                          <a:latin typeface="+mj-lt"/>
                          <a:cs typeface="Arial" panose="020B0604020202020204" pitchFamily="34" charset="0"/>
                        </a:rPr>
                        <a:t>bajo el porcentaje que se puede invertir en papeles bancarios y privados.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GBM</a:t>
                      </a:r>
                      <a:endParaRPr lang="es-MX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10574679"/>
                  </a:ext>
                </a:extLst>
              </a:tr>
              <a:tr h="444686">
                <a:tc>
                  <a:txBody>
                    <a:bodyPr/>
                    <a:lstStyle/>
                    <a:p>
                      <a:pPr algn="just"/>
                      <a:r>
                        <a:rPr lang="x-none" sz="1400" dirty="0">
                          <a:latin typeface="+mj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Riesgo activo muy alto al incluir renta variable para alcanzar la tasa real esperada en un periodo de evaluación muy bajo (1 año).</a:t>
                      </a:r>
                      <a:endParaRPr lang="es-MX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GBM</a:t>
                      </a:r>
                      <a:endParaRPr lang="es-MX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6440211"/>
                  </a:ext>
                </a:extLst>
              </a:tr>
              <a:tr h="368322"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Administrar el 100% del</a:t>
                      </a:r>
                      <a:r>
                        <a:rPr lang="es-MX" sz="1400" baseline="0" dirty="0" smtClean="0">
                          <a:latin typeface="+mj-lt"/>
                          <a:cs typeface="Arial" panose="020B0604020202020204" pitchFamily="34" charset="0"/>
                        </a:rPr>
                        <a:t> mandato en USD.</a:t>
                      </a:r>
                      <a:endParaRPr lang="es-MX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UBS</a:t>
                      </a:r>
                      <a:endParaRPr lang="es-MX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0448954"/>
                  </a:ext>
                </a:extLst>
              </a:tr>
              <a:tr h="83066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Benchmark</a:t>
                      </a:r>
                      <a:r>
                        <a:rPr lang="es-MX" sz="1400" baseline="0" dirty="0" smtClean="0">
                          <a:latin typeface="+mj-lt"/>
                          <a:cs typeface="Arial" panose="020B0604020202020204" pitchFamily="34" charset="0"/>
                        </a:rPr>
                        <a:t> sugeridos</a:t>
                      </a: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:                                </a:t>
                      </a:r>
                      <a:r>
                        <a:rPr lang="es-MX" sz="1050" b="1" u="sng" dirty="0" smtClean="0">
                          <a:latin typeface="+mj-lt"/>
                          <a:cs typeface="Arial" panose="020B0604020202020204" pitchFamily="34" charset="0"/>
                        </a:rPr>
                        <a:t>*(En</a:t>
                      </a:r>
                      <a:r>
                        <a:rPr lang="es-MX" sz="1050" b="1" u="sng" baseline="0" dirty="0" smtClean="0">
                          <a:latin typeface="+mj-lt"/>
                          <a:cs typeface="Arial" panose="020B0604020202020204" pitchFamily="34" charset="0"/>
                        </a:rPr>
                        <a:t> caso de tener el 100% en USD)</a:t>
                      </a:r>
                      <a:endParaRPr lang="es-MX" sz="1050" b="1" dirty="0" smtClean="0">
                        <a:latin typeface="+mj-lt"/>
                        <a:cs typeface="Arial" panose="020B0604020202020204" pitchFamily="34" charset="0"/>
                      </a:endParaRPr>
                    </a:p>
                    <a:p>
                      <a:pPr algn="just"/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Opción 1:             US CPI Urban Consumers Index + 2%</a:t>
                      </a:r>
                    </a:p>
                    <a:p>
                      <a:pPr algn="just"/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Opción 2:             75% Bloomberg Barclays US Agg Total Return Value Unhedged USD</a:t>
                      </a:r>
                    </a:p>
                    <a:p>
                      <a:pPr algn="just"/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                            25% S&amp;P 500 Total Return 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UBS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15271339"/>
                  </a:ext>
                </a:extLst>
              </a:tr>
              <a:tr h="304118"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Dispensa sobre el régimen inicial.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Santander</a:t>
                      </a:r>
                      <a:endParaRPr lang="es-MX" sz="1400" dirty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Duración del contrato sea indefinida pero revocable en cualquier momento 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Santander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6328"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Especificar el formato en el que se confirman las operaciones.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Santander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0040">
                <a:tc>
                  <a:txBody>
                    <a:bodyPr/>
                    <a:lstStyle/>
                    <a:p>
                      <a:pPr algn="just"/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Definir un porcentaje de sobre</a:t>
                      </a:r>
                      <a:r>
                        <a:rPr lang="es-MX" sz="1400" baseline="0" dirty="0" smtClean="0">
                          <a:latin typeface="+mj-lt"/>
                          <a:cs typeface="Arial" panose="020B0604020202020204" pitchFamily="34" charset="0"/>
                        </a:rPr>
                        <a:t> compra </a:t>
                      </a:r>
                      <a:r>
                        <a:rPr lang="es-MX" sz="1200" b="1" baseline="0" dirty="0" smtClean="0">
                          <a:latin typeface="+mj-lt"/>
                          <a:cs typeface="Arial" panose="020B0604020202020204" pitchFamily="34" charset="0"/>
                        </a:rPr>
                        <a:t>*</a:t>
                      </a:r>
                      <a:r>
                        <a:rPr lang="es-MX" sz="1100" b="1" baseline="0" dirty="0" smtClean="0">
                          <a:latin typeface="+mj-lt"/>
                          <a:cs typeface="Arial" panose="020B0604020202020204" pitchFamily="34" charset="0"/>
                        </a:rPr>
                        <a:t>(Punto 10 –Términos de mandatos)</a:t>
                      </a:r>
                      <a:endParaRPr lang="es-MX" sz="1400" b="1" dirty="0" smtClean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sz="1400" dirty="0" smtClean="0">
                          <a:latin typeface="+mj-lt"/>
                          <a:cs typeface="Arial" panose="020B0604020202020204" pitchFamily="34" charset="0"/>
                        </a:rPr>
                        <a:t>Santander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18943830"/>
                  </a:ext>
                </a:extLst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249786" y="1147644"/>
            <a:ext cx="3917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Los candidatos tuvieron las siguientes sugerencias: </a:t>
            </a:r>
            <a:endParaRPr lang="es-MX" sz="1400" dirty="0"/>
          </a:p>
        </p:txBody>
      </p:sp>
      <p:sp>
        <p:nvSpPr>
          <p:cNvPr id="7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33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0426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511966" y="6278889"/>
            <a:ext cx="455612" cy="365125"/>
          </a:xfrm>
        </p:spPr>
        <p:txBody>
          <a:bodyPr/>
          <a:lstStyle/>
          <a:p>
            <a:r>
              <a:rPr lang="es-MX" dirty="0" smtClean="0"/>
              <a:t>34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0" y="2890391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Reporte de adeudos de Entidades</a:t>
            </a:r>
          </a:p>
          <a:p>
            <a:pPr algn="ctr"/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Públicas Patronales</a:t>
            </a:r>
            <a:endParaRPr lang="es-MX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60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6454" y="6306246"/>
            <a:ext cx="2133600" cy="365125"/>
          </a:xfrm>
        </p:spPr>
        <p:txBody>
          <a:bodyPr/>
          <a:lstStyle/>
          <a:p>
            <a:r>
              <a:rPr lang="es-MX" dirty="0" smtClean="0"/>
              <a:t>35</a:t>
            </a:r>
            <a:endParaRPr lang="es-MX" dirty="0"/>
          </a:p>
        </p:txBody>
      </p:sp>
      <p:sp>
        <p:nvSpPr>
          <p:cNvPr id="8" name="2 Título"/>
          <p:cNvSpPr txBox="1">
            <a:spLocks/>
          </p:cNvSpPr>
          <p:nvPr/>
        </p:nvSpPr>
        <p:spPr>
          <a:xfrm>
            <a:off x="1697522" y="0"/>
            <a:ext cx="6722772" cy="553792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Reporte de adeudos de Entidades </a:t>
            </a:r>
            <a:r>
              <a:rPr lang="es-MX" sz="22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Públicas </a:t>
            </a:r>
            <a:r>
              <a:rPr lang="es-MX" sz="2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Patronales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1" y="1011968"/>
            <a:ext cx="9016133" cy="317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1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50510" y="6291954"/>
            <a:ext cx="371675" cy="365125"/>
          </a:xfrm>
        </p:spPr>
        <p:txBody>
          <a:bodyPr/>
          <a:lstStyle/>
          <a:p>
            <a:r>
              <a:rPr lang="es-MX" dirty="0" smtClean="0"/>
              <a:t>36</a:t>
            </a:r>
            <a:endParaRPr lang="es-MX" dirty="0"/>
          </a:p>
        </p:txBody>
      </p:sp>
      <p:sp>
        <p:nvSpPr>
          <p:cNvPr id="8" name="2 Título"/>
          <p:cNvSpPr txBox="1">
            <a:spLocks/>
          </p:cNvSpPr>
          <p:nvPr/>
        </p:nvSpPr>
        <p:spPr>
          <a:xfrm>
            <a:off x="1687132" y="0"/>
            <a:ext cx="6735651" cy="526093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Reporte de adeudos de Entidades </a:t>
            </a:r>
            <a:r>
              <a:rPr lang="es-MX" sz="22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Públicas </a:t>
            </a:r>
            <a:r>
              <a:rPr lang="es-MX" sz="2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Patronales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7319"/>
            <a:ext cx="8914492" cy="533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4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50432" y="6291955"/>
            <a:ext cx="371675" cy="365125"/>
          </a:xfrm>
        </p:spPr>
        <p:txBody>
          <a:bodyPr/>
          <a:lstStyle/>
          <a:p>
            <a:r>
              <a:rPr lang="es-MX" dirty="0" smtClean="0">
                <a:solidFill>
                  <a:prstClr val="black">
                    <a:tint val="75000"/>
                  </a:prstClr>
                </a:solidFill>
              </a:rPr>
              <a:t>37</a:t>
            </a:r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2 Título"/>
          <p:cNvSpPr txBox="1">
            <a:spLocks/>
          </p:cNvSpPr>
          <p:nvPr/>
        </p:nvSpPr>
        <p:spPr>
          <a:xfrm>
            <a:off x="1687132" y="0"/>
            <a:ext cx="6735651" cy="526093"/>
          </a:xfrm>
          <a:prstGeom prst="rect">
            <a:avLst/>
          </a:prstGeom>
        </p:spPr>
        <p:txBody>
          <a:bodyPr>
            <a:noAutofit/>
          </a:bodyPr>
          <a:lstStyle>
            <a:lvl1pPr marL="271463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marL="0" algn="ctr"/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Reporte de adeudos de Entidades </a:t>
            </a:r>
            <a:r>
              <a:rPr lang="es-MX" sz="2200" b="1" dirty="0" smtClean="0">
                <a:solidFill>
                  <a:prstClr val="white">
                    <a:lumMod val="95000"/>
                  </a:prstClr>
                </a:solidFill>
                <a:latin typeface="Candara"/>
              </a:rPr>
              <a:t>Públicas </a:t>
            </a:r>
            <a:r>
              <a:rPr lang="es-MX" sz="2200" b="1" dirty="0">
                <a:solidFill>
                  <a:prstClr val="white">
                    <a:lumMod val="95000"/>
                  </a:prstClr>
                </a:solidFill>
                <a:latin typeface="Candara"/>
              </a:rPr>
              <a:t>Patronales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02" y="1532950"/>
            <a:ext cx="9034347" cy="213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51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38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293341" y="2717442"/>
            <a:ext cx="6326659" cy="1143000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 smtClean="0">
                <a:solidFill>
                  <a:schemeClr val="bg2">
                    <a:lumMod val="50000"/>
                  </a:schemeClr>
                </a:solidFill>
              </a:rPr>
              <a:t>7. Proyectos Inmobiliarios</a:t>
            </a:r>
            <a:r>
              <a:rPr lang="es-MX" sz="3200" b="1" u="sng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br>
              <a:rPr lang="es-MX" sz="3200" b="1" u="sng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s-MX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002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56083" y="6335747"/>
            <a:ext cx="455612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3</a:t>
            </a:fld>
            <a:endParaRPr lang="es-MX" dirty="0"/>
          </a:p>
        </p:txBody>
      </p:sp>
      <p:sp>
        <p:nvSpPr>
          <p:cNvPr id="4" name="2 Título"/>
          <p:cNvSpPr>
            <a:spLocks noGrp="1"/>
          </p:cNvSpPr>
          <p:nvPr>
            <p:ph type="title" idx="4294967295"/>
          </p:nvPr>
        </p:nvSpPr>
        <p:spPr>
          <a:xfrm>
            <a:off x="2408238" y="34925"/>
            <a:ext cx="6735762" cy="4714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algn="ctr"/>
            <a:r>
              <a:rPr lang="es-MX" sz="2400" b="1" dirty="0" smtClean="0">
                <a:solidFill>
                  <a:schemeClr val="bg1">
                    <a:lumMod val="95000"/>
                  </a:schemeClr>
                </a:solidFill>
              </a:rPr>
              <a:t>Cuadro de Pensionados</a:t>
            </a:r>
            <a:endParaRPr lang="es-MX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5 Imagen" descr="Dctos.pn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066141" y="6239077"/>
            <a:ext cx="390190" cy="36433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94213" y="876055"/>
            <a:ext cx="87174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Con fundamento en el Artículo 153, </a:t>
            </a:r>
            <a:r>
              <a:rPr lang="es-MX" sz="16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F</a:t>
            </a:r>
            <a:r>
              <a:rPr lang="es-MX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racción IX, de la Ley del Instituto de Pensiones del Estado de Jalisco, se pone a la consideración del Consejo Directivo la autorización de las siguientes pensiones y pagos únicos con efectos al 1 de agosto de 2020:</a:t>
            </a:r>
            <a:endParaRPr lang="es-MX" sz="16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17 CuadroTexto"/>
          <p:cNvSpPr txBox="1"/>
          <p:nvPr/>
        </p:nvSpPr>
        <p:spPr>
          <a:xfrm>
            <a:off x="844766" y="6544453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 smtClean="0"/>
              <a:t>Estadística</a:t>
            </a:r>
            <a:endParaRPr lang="es-MX" sz="800" b="1" dirty="0"/>
          </a:p>
        </p:txBody>
      </p:sp>
      <p:pic>
        <p:nvPicPr>
          <p:cNvPr id="13" name="5 Imagen" descr="Dctos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3210" y="6246642"/>
            <a:ext cx="420077" cy="392242"/>
          </a:xfrm>
          <a:prstGeom prst="rect">
            <a:avLst/>
          </a:prstGeom>
        </p:spPr>
      </p:pic>
      <p:sp>
        <p:nvSpPr>
          <p:cNvPr id="14" name="17 CuadroTexto"/>
          <p:cNvSpPr txBox="1"/>
          <p:nvPr/>
        </p:nvSpPr>
        <p:spPr>
          <a:xfrm>
            <a:off x="1448110" y="6557743"/>
            <a:ext cx="8553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 smtClean="0"/>
              <a:t>Altas y Bajas</a:t>
            </a:r>
            <a:endParaRPr lang="es-MX" sz="800" b="1" dirty="0"/>
          </a:p>
        </p:txBody>
      </p:sp>
      <p:pic>
        <p:nvPicPr>
          <p:cNvPr id="15" name="5 Imagen" descr="Dctos.png">
            <a:hlinkClick r:id="rId6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377" y="6227658"/>
            <a:ext cx="441188" cy="396876"/>
          </a:xfrm>
          <a:prstGeom prst="rect">
            <a:avLst/>
          </a:prstGeom>
        </p:spPr>
      </p:pic>
      <p:sp>
        <p:nvSpPr>
          <p:cNvPr id="16" name="17 CuadroTexto"/>
          <p:cNvSpPr txBox="1"/>
          <p:nvPr/>
        </p:nvSpPr>
        <p:spPr>
          <a:xfrm>
            <a:off x="246534" y="6544453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 smtClean="0"/>
              <a:t>&gt;$50,000</a:t>
            </a:r>
            <a:endParaRPr lang="es-MX" sz="800" b="1" dirty="0"/>
          </a:p>
        </p:txBody>
      </p:sp>
      <p:pic>
        <p:nvPicPr>
          <p:cNvPr id="18" name="5 Imagen" descr="Dctos.png">
            <a:hlinkClick r:id="rId7" action="ppaction://hlinkpres?slideindex=1&amp;slidetitle=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0383" y="6232950"/>
            <a:ext cx="419373" cy="391584"/>
          </a:xfrm>
          <a:prstGeom prst="rect">
            <a:avLst/>
          </a:prstGeom>
        </p:spPr>
      </p:pic>
      <p:sp>
        <p:nvSpPr>
          <p:cNvPr id="19" name="17 CuadroTexto"/>
          <p:cNvSpPr txBox="1"/>
          <p:nvPr/>
        </p:nvSpPr>
        <p:spPr>
          <a:xfrm>
            <a:off x="2059675" y="6557743"/>
            <a:ext cx="15658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 smtClean="0"/>
              <a:t>Comparativo Altas </a:t>
            </a:r>
            <a:r>
              <a:rPr lang="es-MX" sz="800" b="1" dirty="0"/>
              <a:t>y Bajas</a:t>
            </a: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4213" y="1859288"/>
            <a:ext cx="8794965" cy="402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08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9245" y="592428"/>
            <a:ext cx="7283989" cy="5032420"/>
          </a:xfrm>
        </p:spPr>
        <p:txBody>
          <a:bodyPr/>
          <a:lstStyle/>
          <a:p>
            <a:pPr algn="l"/>
            <a:r>
              <a:rPr lang="es-MX" dirty="0" smtClean="0"/>
              <a:t>a) </a:t>
            </a:r>
            <a:r>
              <a:rPr lang="es-MX" dirty="0"/>
              <a:t>Proyecto y </a:t>
            </a:r>
            <a:r>
              <a:rPr lang="es-MX" dirty="0" smtClean="0"/>
              <a:t>Resumen Ejecutivo </a:t>
            </a:r>
            <a:r>
              <a:rPr lang="es-MX" dirty="0" err="1" smtClean="0"/>
              <a:t>Amapas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b</a:t>
            </a:r>
            <a:r>
              <a:rPr lang="es-MX" dirty="0"/>
              <a:t>) Proyecto y </a:t>
            </a:r>
            <a:r>
              <a:rPr lang="es-MX" dirty="0" smtClean="0"/>
              <a:t>Resumen Ejecutivo </a:t>
            </a:r>
            <a:r>
              <a:rPr lang="es-MX" dirty="0"/>
              <a:t>Paseo Alcalde </a:t>
            </a:r>
            <a:r>
              <a:rPr lang="es-MX" dirty="0" smtClean="0"/>
              <a:t>924</a:t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c</a:t>
            </a:r>
            <a:r>
              <a:rPr lang="es-MX" dirty="0"/>
              <a:t>) Proyecto y </a:t>
            </a:r>
            <a:r>
              <a:rPr lang="es-MX" dirty="0" smtClean="0"/>
              <a:t>Resumen Ejecutivo </a:t>
            </a:r>
            <a:r>
              <a:rPr lang="es-MX" dirty="0" err="1"/>
              <a:t>Nordia</a:t>
            </a:r>
            <a:r>
              <a:rPr lang="es-MX" dirty="0"/>
              <a:t>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d</a:t>
            </a:r>
            <a:r>
              <a:rPr lang="es-MX" dirty="0"/>
              <a:t>) Proyecto y </a:t>
            </a:r>
            <a:r>
              <a:rPr lang="es-MX" dirty="0" smtClean="0"/>
              <a:t>Resumen Ejecutivo </a:t>
            </a:r>
            <a:r>
              <a:rPr lang="es-MX" dirty="0"/>
              <a:t>Diagonal Santa </a:t>
            </a:r>
            <a:r>
              <a:rPr lang="es-MX" dirty="0" smtClean="0"/>
              <a:t>Margarita / Toscana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39</a:t>
            </a:fld>
            <a:endParaRPr lang="en-US" dirty="0"/>
          </a:p>
        </p:txBody>
      </p:sp>
      <p:pic>
        <p:nvPicPr>
          <p:cNvPr id="4" name="Imagen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5998" y="1459527"/>
            <a:ext cx="396274" cy="402371"/>
          </a:xfrm>
          <a:prstGeom prst="rect">
            <a:avLst/>
          </a:prstGeom>
        </p:spPr>
      </p:pic>
      <p:pic>
        <p:nvPicPr>
          <p:cNvPr id="5" name="Imagen 4">
            <a:hlinkClick r:id="rId4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7583" y="1459528"/>
            <a:ext cx="396274" cy="402371"/>
          </a:xfrm>
          <a:prstGeom prst="rect">
            <a:avLst/>
          </a:prstGeom>
        </p:spPr>
      </p:pic>
      <p:pic>
        <p:nvPicPr>
          <p:cNvPr id="6" name="Imagen 5">
            <a:hlinkClick r:id="rId5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0972" y="2392214"/>
            <a:ext cx="396274" cy="402371"/>
          </a:xfrm>
          <a:prstGeom prst="rect">
            <a:avLst/>
          </a:prstGeom>
        </p:spPr>
      </p:pic>
      <p:pic>
        <p:nvPicPr>
          <p:cNvPr id="7" name="Imagen 6">
            <a:hlinkClick r:id="rId6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7583" y="2375813"/>
            <a:ext cx="396274" cy="402371"/>
          </a:xfrm>
          <a:prstGeom prst="rect">
            <a:avLst/>
          </a:prstGeom>
        </p:spPr>
      </p:pic>
      <p:pic>
        <p:nvPicPr>
          <p:cNvPr id="8" name="Imagen 7">
            <a:hlinkClick r:id="rId7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6960" y="3059021"/>
            <a:ext cx="396274" cy="402371"/>
          </a:xfrm>
          <a:prstGeom prst="rect">
            <a:avLst/>
          </a:prstGeom>
        </p:spPr>
      </p:pic>
      <p:pic>
        <p:nvPicPr>
          <p:cNvPr id="9" name="Imagen 8">
            <a:hlinkClick r:id="rId8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6925" y="3047425"/>
            <a:ext cx="396274" cy="402371"/>
          </a:xfrm>
          <a:prstGeom prst="rect">
            <a:avLst/>
          </a:prstGeom>
        </p:spPr>
      </p:pic>
      <p:pic>
        <p:nvPicPr>
          <p:cNvPr id="10" name="Imagen 9">
            <a:hlinkClick r:id="rId9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1863" y="3888016"/>
            <a:ext cx="396274" cy="402371"/>
          </a:xfrm>
          <a:prstGeom prst="rect">
            <a:avLst/>
          </a:prstGeom>
        </p:spPr>
      </p:pic>
      <p:pic>
        <p:nvPicPr>
          <p:cNvPr id="11" name="Imagen 10">
            <a:hlinkClick r:id="rId10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6925" y="3907939"/>
            <a:ext cx="396274" cy="4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9401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3341" y="2717442"/>
            <a:ext cx="6326659" cy="1143000"/>
          </a:xfrm>
        </p:spPr>
        <p:txBody>
          <a:bodyPr/>
          <a:lstStyle/>
          <a:p>
            <a:r>
              <a:rPr lang="es-MX" sz="3200" b="1" dirty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es-MX" sz="3200" b="1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s-MX" sz="3200" b="1" dirty="0" smtClean="0">
                <a:solidFill>
                  <a:schemeClr val="bg2">
                    <a:lumMod val="50000"/>
                  </a:schemeClr>
                </a:solidFill>
              </a:rPr>
              <a:t>Asuntos Varios</a:t>
            </a:r>
            <a:r>
              <a:rPr lang="es-MX" sz="3200" b="1" u="sng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MX" sz="3200" b="1" u="sng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s-MX" sz="3200" b="1" u="sng" dirty="0">
                <a:solidFill>
                  <a:schemeClr val="bg1">
                    <a:lumMod val="50000"/>
                  </a:schemeClr>
                </a:solidFill>
              </a:rPr>
            </a:br>
            <a:endParaRPr lang="es-MX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40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23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3359899" y="794983"/>
            <a:ext cx="3132522" cy="701458"/>
          </a:xfrm>
        </p:spPr>
        <p:txBody>
          <a:bodyPr>
            <a:normAutofit/>
          </a:bodyPr>
          <a:lstStyle/>
          <a:p>
            <a:r>
              <a:rPr lang="es-MX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Asuntos Varios</a:t>
            </a:r>
            <a:endParaRPr lang="es-MX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8511695" y="6390431"/>
            <a:ext cx="441058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41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Imagen 4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119" y="4845742"/>
            <a:ext cx="396274" cy="402371"/>
          </a:xfrm>
          <a:prstGeom prst="rect">
            <a:avLst/>
          </a:prstGeom>
        </p:spPr>
      </p:pic>
      <p:pic>
        <p:nvPicPr>
          <p:cNvPr id="22" name="Imagen 21">
            <a:hlinkClick r:id="rId4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2530" y="4871622"/>
            <a:ext cx="396274" cy="402371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130465" y="2034192"/>
            <a:ext cx="59317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MX" sz="17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7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Reasignaciones </a:t>
            </a:r>
            <a:r>
              <a:rPr lang="es-MX" sz="17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Presupuestales de la Dirección General </a:t>
            </a:r>
            <a:r>
              <a:rPr lang="es-MX" sz="17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17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</a:t>
            </a:r>
            <a:endParaRPr lang="es-MX" sz="17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130465" y="2824414"/>
            <a:ext cx="59317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17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7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 </a:t>
            </a:r>
            <a:r>
              <a:rPr lang="es-MX" sz="17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venta de predios Fraccionamiento Rinconada de los Fresnos</a:t>
            </a:r>
            <a:endParaRPr lang="es-MX" sz="17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130465" y="4335614"/>
            <a:ext cx="59317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s-MX" sz="17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7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Ajuste presupuestal para Domos del </a:t>
            </a:r>
            <a:r>
              <a:rPr lang="es-MX" sz="17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CADIP </a:t>
            </a:r>
            <a:endParaRPr lang="es-MX" sz="17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130465" y="3563877"/>
            <a:ext cx="59317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MX" sz="17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7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Propuesta de venta de predio en litigio ubicado en carretera Zapotlanejo</a:t>
            </a:r>
            <a:r>
              <a:rPr lang="es-MX" sz="17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7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es-MX" sz="17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142917" y="4819711"/>
            <a:ext cx="59317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MX" sz="17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7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Incorporación de la OPD Plataforma abierta de innovación</a:t>
            </a:r>
            <a:r>
              <a:rPr lang="es-MX" sz="17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7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142917" y="5435264"/>
            <a:ext cx="593171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7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MX" sz="17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MX" sz="17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Dotar de presupuesto Partida </a:t>
            </a:r>
            <a:r>
              <a:rPr lang="es-MX" sz="17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</a:t>
            </a:r>
            <a:r>
              <a:rPr lang="es-MX" sz="17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17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agen 18">
            <a:hlinkClick r:id="rId5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4393" y="2108119"/>
            <a:ext cx="396274" cy="402371"/>
          </a:xfrm>
          <a:prstGeom prst="rect">
            <a:avLst/>
          </a:prstGeom>
        </p:spPr>
      </p:pic>
      <p:pic>
        <p:nvPicPr>
          <p:cNvPr id="20" name="Imagen 19">
            <a:hlinkClick r:id="rId6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4585" y="2905597"/>
            <a:ext cx="396274" cy="4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7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86205" y="6265643"/>
            <a:ext cx="455612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4</a:t>
            </a:fld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0" y="28442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s-MX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Estados Financieros a Junio 2020</a:t>
            </a:r>
          </a:p>
        </p:txBody>
      </p:sp>
    </p:spTree>
    <p:extLst>
      <p:ext uri="{BB962C8B-B14F-4D97-AF65-F5344CB8AC3E}">
        <p14:creationId xmlns:p14="http://schemas.microsoft.com/office/powerpoint/2010/main" val="378363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30556" y="6273369"/>
            <a:ext cx="435417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5</a:t>
            </a:fld>
            <a:endParaRPr lang="es-MX" dirty="0"/>
          </a:p>
        </p:txBody>
      </p:sp>
      <p:sp>
        <p:nvSpPr>
          <p:cNvPr id="4" name="2 Título"/>
          <p:cNvSpPr>
            <a:spLocks noGrp="1"/>
          </p:cNvSpPr>
          <p:nvPr>
            <p:ph type="ctrTitle" idx="4294967295"/>
          </p:nvPr>
        </p:nvSpPr>
        <p:spPr>
          <a:xfrm>
            <a:off x="2393950" y="106363"/>
            <a:ext cx="6750050" cy="5111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algn="ctr"/>
            <a:r>
              <a:rPr lang="es-MX" sz="2400" dirty="0" smtClean="0">
                <a:solidFill>
                  <a:schemeClr val="bg1">
                    <a:lumMod val="95000"/>
                  </a:schemeClr>
                </a:solidFill>
              </a:rPr>
              <a:t>Estados Financieros al 30 de Junio de 2020</a:t>
            </a:r>
            <a:endParaRPr lang="es-MX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5" name="9 Imagen" descr="Dctos.pn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05831" y="5673771"/>
            <a:ext cx="521386" cy="486837"/>
          </a:xfrm>
          <a:prstGeom prst="rect">
            <a:avLst/>
          </a:prstGeom>
        </p:spPr>
      </p:pic>
      <p:sp>
        <p:nvSpPr>
          <p:cNvPr id="16" name="17 CuadroTexto"/>
          <p:cNvSpPr txBox="1"/>
          <p:nvPr/>
        </p:nvSpPr>
        <p:spPr>
          <a:xfrm>
            <a:off x="6721788" y="6147730"/>
            <a:ext cx="778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/>
              <a:t>Reserva Técnica</a:t>
            </a:r>
            <a:endParaRPr lang="es-MX" sz="1000" b="1" dirty="0"/>
          </a:p>
        </p:txBody>
      </p:sp>
      <p:pic>
        <p:nvPicPr>
          <p:cNvPr id="10" name="9 Imagen" descr="Dctos.png">
            <a:hlinkClick r:id="rId4" action="ppaction://hlinkfile"/>
          </p:cNvPr>
          <p:cNvPicPr>
            <a:picLocks noChangeAspect="1"/>
          </p:cNvPicPr>
          <p:nvPr/>
        </p:nvPicPr>
        <p:blipFill rotWithShape="1">
          <a:blip r:embed="rId3" cstate="print"/>
          <a:srcRect l="3310" t="3387" r="6864" b="4136"/>
          <a:stretch/>
        </p:blipFill>
        <p:spPr>
          <a:xfrm>
            <a:off x="7684820" y="5726335"/>
            <a:ext cx="466338" cy="448287"/>
          </a:xfrm>
          <a:prstGeom prst="rect">
            <a:avLst/>
          </a:prstGeom>
        </p:spPr>
      </p:pic>
      <p:sp>
        <p:nvSpPr>
          <p:cNvPr id="11" name="17 CuadroTexto"/>
          <p:cNvSpPr txBox="1"/>
          <p:nvPr/>
        </p:nvSpPr>
        <p:spPr>
          <a:xfrm>
            <a:off x="7500777" y="6174622"/>
            <a:ext cx="8159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/>
              <a:t>Resumen Ejecutivo Financiero</a:t>
            </a:r>
            <a:endParaRPr lang="es-MX" sz="1000" b="1" dirty="0">
              <a:solidFill>
                <a:srgbClr val="FF000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03" y="991981"/>
            <a:ext cx="8898877" cy="455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2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6</a:t>
            </a:fld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1719940" y="54981"/>
            <a:ext cx="60356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2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Comentarios a los Estados </a:t>
            </a:r>
            <a:r>
              <a:rPr lang="es-MX" sz="22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F</a:t>
            </a:r>
            <a:r>
              <a:rPr lang="es-MX" sz="22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inancieros Junio 2020</a:t>
            </a:r>
            <a:endParaRPr lang="es-MX" sz="22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525" y="1003292"/>
            <a:ext cx="1207113" cy="49991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10392" y="1485911"/>
            <a:ext cx="850914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>
                <a:latin typeface="+mj-lt"/>
                <a:cs typeface="Calibri" panose="020F0502020204030204" pitchFamily="34" charset="0"/>
              </a:rPr>
              <a:t>Derechos a recibir Efectivo o Equivalentes</a:t>
            </a:r>
          </a:p>
          <a:p>
            <a:pPr algn="just"/>
            <a:endParaRPr lang="es-MX" sz="400" u="sng" dirty="0">
              <a:latin typeface="+mj-lt"/>
              <a:cs typeface="Calibri" panose="020F0502020204030204" pitchFamily="34" charset="0"/>
            </a:endParaRPr>
          </a:p>
          <a:p>
            <a:pPr algn="just"/>
            <a:r>
              <a:rPr lang="es-MX" sz="1600" dirty="0">
                <a:latin typeface="+mj-lt"/>
                <a:cs typeface="Calibri" panose="020F0502020204030204" pitchFamily="34" charset="0"/>
              </a:rPr>
              <a:t>Incremento en Inversiones a Corto Plazo por 410</a:t>
            </a:r>
            <a:r>
              <a:rPr lang="es-MX" sz="16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s-MX" sz="1600" dirty="0">
                <a:latin typeface="+mj-lt"/>
                <a:cs typeface="Calibri" panose="020F0502020204030204" pitchFamily="34" charset="0"/>
              </a:rPr>
              <a:t>millones, incremento de 42</a:t>
            </a:r>
            <a:r>
              <a:rPr lang="es-MX" sz="16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s-MX" sz="1600" dirty="0">
                <a:latin typeface="+mj-lt"/>
                <a:cs typeface="Calibri" panose="020F0502020204030204" pitchFamily="34" charset="0"/>
              </a:rPr>
              <a:t>millones</a:t>
            </a:r>
            <a:r>
              <a:rPr lang="es-MX" sz="16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s-MX" sz="1600" dirty="0">
                <a:latin typeface="+mj-lt"/>
                <a:cs typeface="Calibri" panose="020F0502020204030204" pitchFamily="34" charset="0"/>
              </a:rPr>
              <a:t>en Prestamos a Corto Plazo, disminución en los Adeudos de Dependencias por </a:t>
            </a:r>
            <a:r>
              <a:rPr lang="es-MX" sz="1600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436 millones</a:t>
            </a:r>
            <a:r>
              <a:rPr lang="es-MX" sz="1600" dirty="0">
                <a:latin typeface="+mj-lt"/>
                <a:cs typeface="Calibri" panose="020F0502020204030204" pitchFamily="34" charset="0"/>
              </a:rPr>
              <a:t>, así como el incremento en Deudores Diversos por 17 millones. </a:t>
            </a:r>
          </a:p>
          <a:p>
            <a:pPr algn="just"/>
            <a:endParaRPr lang="es-MX" sz="1000" dirty="0"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>
                <a:latin typeface="+mj-lt"/>
                <a:cs typeface="Calibri" panose="020F0502020204030204" pitchFamily="34" charset="0"/>
              </a:rPr>
              <a:t>Inversiones Financieras a Largo Plazo</a:t>
            </a:r>
          </a:p>
          <a:p>
            <a:pPr algn="just"/>
            <a:endParaRPr lang="es-MX" sz="400" u="sng" dirty="0">
              <a:latin typeface="+mj-lt"/>
              <a:cs typeface="Calibri" panose="020F0502020204030204" pitchFamily="34" charset="0"/>
            </a:endParaRPr>
          </a:p>
          <a:p>
            <a:pPr algn="just"/>
            <a:r>
              <a:rPr lang="es-MX" sz="1600" dirty="0">
                <a:latin typeface="+mj-lt"/>
                <a:cs typeface="Calibri" panose="020F0502020204030204" pitchFamily="34" charset="0"/>
              </a:rPr>
              <a:t>Incremento del Saldo en Inversiones de 68</a:t>
            </a:r>
            <a:r>
              <a:rPr lang="es-MX" sz="16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s-MX" sz="1600" dirty="0">
                <a:latin typeface="+mj-lt"/>
                <a:cs typeface="Calibri" panose="020F0502020204030204" pitchFamily="34" charset="0"/>
              </a:rPr>
              <a:t>millones, por cambios en condiciones de mercado.</a:t>
            </a:r>
          </a:p>
          <a:p>
            <a:pPr algn="just"/>
            <a:endParaRPr lang="es-MX" sz="1000" dirty="0">
              <a:solidFill>
                <a:schemeClr val="bg2">
                  <a:lumMod val="50000"/>
                </a:schemeClr>
              </a:solidFill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>
                <a:latin typeface="+mj-lt"/>
                <a:cs typeface="Calibri" panose="020F0502020204030204" pitchFamily="34" charset="0"/>
              </a:rPr>
              <a:t>Derechos a recibir Efectivo o Equivalentes a Largo Plazo</a:t>
            </a:r>
          </a:p>
          <a:p>
            <a:pPr algn="just"/>
            <a:endParaRPr lang="es-MX" sz="400" u="sng" dirty="0">
              <a:latin typeface="+mj-lt"/>
              <a:cs typeface="Calibri" panose="020F0502020204030204" pitchFamily="34" charset="0"/>
            </a:endParaRPr>
          </a:p>
          <a:p>
            <a:pPr algn="just"/>
            <a:endParaRPr lang="es-MX" sz="400" u="sng" dirty="0">
              <a:latin typeface="+mj-lt"/>
              <a:cs typeface="Calibri" panose="020F0502020204030204" pitchFamily="34" charset="0"/>
            </a:endParaRPr>
          </a:p>
          <a:p>
            <a:pPr algn="just"/>
            <a:r>
              <a:rPr lang="es-MX" sz="1600" dirty="0">
                <a:latin typeface="+mj-lt"/>
                <a:cs typeface="Calibri" panose="020F0502020204030204" pitchFamily="34" charset="0"/>
              </a:rPr>
              <a:t>Recuperación del Saldo de Cartera de Préstamos Hipotecarios por </a:t>
            </a:r>
            <a:r>
              <a:rPr lang="es-MX" sz="1600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27</a:t>
            </a:r>
            <a:r>
              <a:rPr lang="es-MX" sz="16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 millones</a:t>
            </a:r>
            <a:r>
              <a:rPr lang="es-MX" sz="1600" dirty="0">
                <a:latin typeface="+mj-lt"/>
                <a:cs typeface="Calibri" panose="020F0502020204030204" pitchFamily="34" charset="0"/>
              </a:rPr>
              <a:t>, y una recuperación en préstamos Mediano Plazo de </a:t>
            </a:r>
            <a:r>
              <a:rPr lang="es-MX" sz="1600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1</a:t>
            </a:r>
            <a:r>
              <a:rPr lang="es-MX" sz="16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 millón</a:t>
            </a:r>
            <a:r>
              <a:rPr lang="es-MX" sz="1600" dirty="0">
                <a:latin typeface="+mj-lt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77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00271" y="6280373"/>
            <a:ext cx="388927" cy="365125"/>
          </a:xfrm>
        </p:spPr>
        <p:txBody>
          <a:bodyPr/>
          <a:lstStyle/>
          <a:p>
            <a:fld id="{F7E28DE7-990A-407D-BC13-BE5F1D408C55}" type="slidenum">
              <a:rPr lang="es-MX" smtClean="0"/>
              <a:pPr/>
              <a:t>7</a:t>
            </a:fld>
            <a:endParaRPr lang="es-MX" dirty="0"/>
          </a:p>
        </p:txBody>
      </p:sp>
      <p:sp>
        <p:nvSpPr>
          <p:cNvPr id="4" name="2 Título"/>
          <p:cNvSpPr>
            <a:spLocks noGrp="1"/>
          </p:cNvSpPr>
          <p:nvPr>
            <p:ph type="ctrTitle" idx="4294967295"/>
          </p:nvPr>
        </p:nvSpPr>
        <p:spPr>
          <a:xfrm>
            <a:off x="2376488" y="103188"/>
            <a:ext cx="6767512" cy="4889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algn="ctr"/>
            <a:r>
              <a:rPr lang="es-MX" sz="2400" dirty="0" smtClean="0">
                <a:solidFill>
                  <a:schemeClr val="bg1">
                    <a:lumMod val="95000"/>
                  </a:schemeClr>
                </a:solidFill>
              </a:rPr>
              <a:t>Estados Financieros al 30 de junio de 2020</a:t>
            </a:r>
            <a:endParaRPr lang="es-MX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7" y="724194"/>
            <a:ext cx="8268964" cy="540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36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8</a:t>
            </a:fld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0348" y="941235"/>
            <a:ext cx="2469094" cy="49991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743910" y="116928"/>
            <a:ext cx="609654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9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Comentarios a los Estados </a:t>
            </a:r>
            <a:r>
              <a:rPr lang="es-MX" sz="19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F</a:t>
            </a:r>
            <a:r>
              <a:rPr lang="es-MX" sz="19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inancieros al 3</a:t>
            </a:r>
            <a:r>
              <a:rPr lang="es-MX" sz="19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0</a:t>
            </a:r>
            <a:r>
              <a:rPr lang="es-MX" sz="1900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de Junio 2020</a:t>
            </a:r>
            <a:endParaRPr lang="es-MX" sz="1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38752" y="1550588"/>
            <a:ext cx="8496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>
                <a:latin typeface="Calibri" panose="020F0502020204030204" pitchFamily="34" charset="0"/>
                <a:cs typeface="Calibri" panose="020F0502020204030204" pitchFamily="34" charset="0"/>
              </a:rPr>
              <a:t>Cuentas por pagar a Corto Plazo</a:t>
            </a:r>
          </a:p>
          <a:p>
            <a:pPr algn="just"/>
            <a:endParaRPr lang="es-MX" sz="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s-MX" sz="1600" dirty="0">
                <a:latin typeface="Calibri" panose="020F0502020204030204" pitchFamily="34" charset="0"/>
                <a:cs typeface="Calibri" panose="020F0502020204030204" pitchFamily="34" charset="0"/>
              </a:rPr>
              <a:t>Incremento en préstamos pendientes de pago al fin del periodo por 16 millones.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>
                <a:latin typeface="Calibri" panose="020F0502020204030204" pitchFamily="34" charset="0"/>
                <a:cs typeface="Calibri" panose="020F0502020204030204" pitchFamily="34" charset="0"/>
              </a:rPr>
              <a:t>Otros Pasivos a Corto Plazo</a:t>
            </a:r>
          </a:p>
          <a:p>
            <a:pPr algn="just"/>
            <a:endParaRPr lang="es-MX" sz="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s-MX" sz="1600" dirty="0">
                <a:latin typeface="Calibri" panose="020F0502020204030204" pitchFamily="34" charset="0"/>
                <a:cs typeface="Calibri" panose="020F0502020204030204" pitchFamily="34" charset="0"/>
              </a:rPr>
              <a:t>Disminución del saldo anterior por aplicación de los Depósitos Bancarios no identificados en su momento y movimientos derivados de Conciliaciones Bancarias.</a:t>
            </a:r>
          </a:p>
          <a:p>
            <a:pPr algn="just"/>
            <a:endParaRPr lang="es-MX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>
                <a:latin typeface="Calibri" panose="020F0502020204030204" pitchFamily="34" charset="0"/>
                <a:cs typeface="Calibri" panose="020F0502020204030204" pitchFamily="34" charset="0"/>
              </a:rPr>
              <a:t>Aportaciones</a:t>
            </a:r>
          </a:p>
          <a:p>
            <a:pPr algn="just"/>
            <a:endParaRPr lang="es-MX" sz="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s-MX" sz="1600" dirty="0">
                <a:latin typeface="Calibri" panose="020F0502020204030204" pitchFamily="34" charset="0"/>
                <a:cs typeface="Calibri" panose="020F0502020204030204" pitchFamily="34" charset="0"/>
              </a:rPr>
              <a:t>Incremento neto de las aportaciones de afiliados y del 3% Patronal por Vivienda.</a:t>
            </a:r>
          </a:p>
          <a:p>
            <a:pPr algn="just"/>
            <a:endParaRPr lang="es-MX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Resultados del Ejercicio</a:t>
            </a:r>
          </a:p>
          <a:p>
            <a:pPr algn="just"/>
            <a:r>
              <a:rPr lang="es-MX" sz="1600" dirty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  <a:p>
            <a:pPr algn="just"/>
            <a:r>
              <a:rPr lang="es-MX" sz="1600" dirty="0">
                <a:latin typeface="Calibri" panose="020F0502020204030204" pitchFamily="34" charset="0"/>
                <a:cs typeface="Calibri" panose="020F0502020204030204" pitchFamily="34" charset="0"/>
              </a:rPr>
              <a:t>Pago de la nómina de pensionados registrada en resultados del periodo.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Resultados de Ejercicios Anteriores</a:t>
            </a:r>
          </a:p>
          <a:p>
            <a:pPr algn="just"/>
            <a:endParaRPr lang="es-MX" sz="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s-MX" sz="1600" dirty="0">
                <a:latin typeface="Calibri" panose="020F0502020204030204" pitchFamily="34" charset="0"/>
                <a:cs typeface="Calibri" panose="020F0502020204030204" pitchFamily="34" charset="0"/>
              </a:rPr>
              <a:t>Incremento en la Cuenta por el traspaso de las aportaciones de los afiliados al obtener su pensión.</a:t>
            </a:r>
          </a:p>
        </p:txBody>
      </p:sp>
    </p:spTree>
    <p:extLst>
      <p:ext uri="{BB962C8B-B14F-4D97-AF65-F5344CB8AC3E}">
        <p14:creationId xmlns:p14="http://schemas.microsoft.com/office/powerpoint/2010/main" val="419813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3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7.xml><?xml version="1.0" encoding="utf-8"?>
<a:theme xmlns:a="http://schemas.openxmlformats.org/drawingml/2006/main" name="4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8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bco</Template>
  <TotalTime>20129</TotalTime>
  <Words>1163</Words>
  <Application>Microsoft Office PowerPoint</Application>
  <PresentationFormat>Presentación en pantalla (4:3)</PresentationFormat>
  <Paragraphs>215</Paragraphs>
  <Slides>42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21</vt:i4>
      </vt:variant>
      <vt:variant>
        <vt:lpstr>Títulos de diapositiva</vt:lpstr>
      </vt:variant>
      <vt:variant>
        <vt:i4>42</vt:i4>
      </vt:variant>
    </vt:vector>
  </HeadingPairs>
  <TitlesOfParts>
    <vt:vector size="69" baseType="lpstr">
      <vt:lpstr>Arial</vt:lpstr>
      <vt:lpstr>Calibri</vt:lpstr>
      <vt:lpstr>Candara</vt:lpstr>
      <vt:lpstr>Century Gothic</vt:lpstr>
      <vt:lpstr>Times New Roman</vt:lpstr>
      <vt:lpstr>Wingdings</vt:lpstr>
      <vt:lpstr>1_Template IPEJAL ppt</vt:lpstr>
      <vt:lpstr>plantilla ipejal 2019</vt:lpstr>
      <vt:lpstr>1_plantilla ipejal 2019</vt:lpstr>
      <vt:lpstr>Tema Sesiones</vt:lpstr>
      <vt:lpstr>2_Template IPEJAL ppt</vt:lpstr>
      <vt:lpstr>2_plantilla ipejal 2019</vt:lpstr>
      <vt:lpstr>3_plantilla ipejal 2019</vt:lpstr>
      <vt:lpstr>1_Tema Sesiones</vt:lpstr>
      <vt:lpstr>3_Template IPEJAL ppt</vt:lpstr>
      <vt:lpstr>4_plantilla ipejal 2019</vt:lpstr>
      <vt:lpstr>5_plantilla ipejal 2019</vt:lpstr>
      <vt:lpstr>2_Tema Sesiones</vt:lpstr>
      <vt:lpstr>4_Template IPEJAL ppt</vt:lpstr>
      <vt:lpstr>6_plantilla ipejal 2019</vt:lpstr>
      <vt:lpstr>7_plantilla ipejal 2019</vt:lpstr>
      <vt:lpstr>3_Tema Sesiones</vt:lpstr>
      <vt:lpstr>4_Tema Sesiones</vt:lpstr>
      <vt:lpstr>1_Diseño personalizado</vt:lpstr>
      <vt:lpstr>2_Diseño personalizado</vt:lpstr>
      <vt:lpstr>3_Diseño personalizado</vt:lpstr>
      <vt:lpstr>4_Diseño personalizado</vt:lpstr>
      <vt:lpstr>Presentación de PowerPoint</vt:lpstr>
      <vt:lpstr>ORDEN DEL DÍA 07/2020</vt:lpstr>
      <vt:lpstr>Presentación de PowerPoint</vt:lpstr>
      <vt:lpstr>Cuadro de Pensionados</vt:lpstr>
      <vt:lpstr>Presentación de PowerPoint</vt:lpstr>
      <vt:lpstr>Estados Financieros al 30 de Junio de 2020</vt:lpstr>
      <vt:lpstr>Presentación de PowerPoint</vt:lpstr>
      <vt:lpstr>Estados Financieros al 30 de junio de 2020</vt:lpstr>
      <vt:lpstr>Presentación de PowerPoint</vt:lpstr>
      <vt:lpstr>Presentación de PowerPoint</vt:lpstr>
      <vt:lpstr>Avance del Ejercicio Presupuestal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a) Proyecto y Resumen Ejecutivo Amapas  b) Proyecto y Resumen Ejecutivo Paseo Alcalde 924  c) Proyecto y Resumen Ejecutivo Nordia   d) Proyecto y Resumen Ejecutivo Diagonal Santa Margarita / Toscana</vt:lpstr>
      <vt:lpstr>8. Asuntos Varios  </vt:lpstr>
      <vt:lpstr>Asuntos Varios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Farias Orozco, Anais</dc:creator>
  <cp:lastModifiedBy>Ramirez Ramirez, Fatima Gabriela</cp:lastModifiedBy>
  <cp:revision>982</cp:revision>
  <cp:lastPrinted>2020-04-30T20:40:16Z</cp:lastPrinted>
  <dcterms:created xsi:type="dcterms:W3CDTF">2018-11-09T16:50:30Z</dcterms:created>
  <dcterms:modified xsi:type="dcterms:W3CDTF">2020-07-27T21:47:36Z</dcterms:modified>
</cp:coreProperties>
</file>